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7" r:id="rId3"/>
    <p:sldId id="259" r:id="rId4"/>
    <p:sldId id="261" r:id="rId5"/>
    <p:sldId id="262" r:id="rId6"/>
    <p:sldId id="263" r:id="rId7"/>
    <p:sldId id="272" r:id="rId8"/>
    <p:sldId id="273" r:id="rId9"/>
    <p:sldId id="264" r:id="rId10"/>
    <p:sldId id="274" r:id="rId11"/>
    <p:sldId id="276" r:id="rId12"/>
    <p:sldId id="269" r:id="rId13"/>
    <p:sldId id="270" r:id="rId14"/>
    <p:sldId id="271" r:id="rId1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7" d="100"/>
          <a:sy n="107" d="100"/>
        </p:scale>
        <p:origin x="-8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LU"/>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LU"/>
          </a:p>
        </p:txBody>
      </p:sp>
      <p:sp>
        <p:nvSpPr>
          <p:cNvPr id="4" name="Datumsplatzhalter 3"/>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5" name="Fußzeilenplatzhalter 4"/>
          <p:cNvSpPr>
            <a:spLocks noGrp="1"/>
          </p:cNvSpPr>
          <p:nvPr>
            <p:ph type="ftr" sz="quarter" idx="11"/>
          </p:nvPr>
        </p:nvSpPr>
        <p:spPr/>
        <p:txBody>
          <a:bodyPr/>
          <a:lstStyle/>
          <a:p>
            <a:endParaRPr lang="de-LU"/>
          </a:p>
        </p:txBody>
      </p:sp>
      <p:sp>
        <p:nvSpPr>
          <p:cNvPr id="6" name="Foliennummernplatzhalter 5"/>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LU"/>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LU"/>
          </a:p>
        </p:txBody>
      </p:sp>
      <p:sp>
        <p:nvSpPr>
          <p:cNvPr id="4" name="Datumsplatzhalter 3"/>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5" name="Fußzeilenplatzhalter 4"/>
          <p:cNvSpPr>
            <a:spLocks noGrp="1"/>
          </p:cNvSpPr>
          <p:nvPr>
            <p:ph type="ftr" sz="quarter" idx="11"/>
          </p:nvPr>
        </p:nvSpPr>
        <p:spPr/>
        <p:txBody>
          <a:bodyPr/>
          <a:lstStyle/>
          <a:p>
            <a:endParaRPr lang="de-LU"/>
          </a:p>
        </p:txBody>
      </p:sp>
      <p:sp>
        <p:nvSpPr>
          <p:cNvPr id="6" name="Foliennummernplatzhalter 5"/>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LU"/>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5" name="Fußzeilenplatzhalter 4"/>
          <p:cNvSpPr>
            <a:spLocks noGrp="1"/>
          </p:cNvSpPr>
          <p:nvPr>
            <p:ph type="ftr" sz="quarter" idx="11"/>
          </p:nvPr>
        </p:nvSpPr>
        <p:spPr/>
        <p:txBody>
          <a:bodyPr/>
          <a:lstStyle/>
          <a:p>
            <a:endParaRPr lang="de-LU"/>
          </a:p>
        </p:txBody>
      </p:sp>
      <p:sp>
        <p:nvSpPr>
          <p:cNvPr id="6" name="Foliennummernplatzhalter 5"/>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LU"/>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LU"/>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LU"/>
          </a:p>
        </p:txBody>
      </p:sp>
      <p:sp>
        <p:nvSpPr>
          <p:cNvPr id="5" name="Datumsplatzhalter 4"/>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6" name="Fußzeilenplatzhalter 5"/>
          <p:cNvSpPr>
            <a:spLocks noGrp="1"/>
          </p:cNvSpPr>
          <p:nvPr>
            <p:ph type="ftr" sz="quarter" idx="11"/>
          </p:nvPr>
        </p:nvSpPr>
        <p:spPr/>
        <p:txBody>
          <a:bodyPr/>
          <a:lstStyle/>
          <a:p>
            <a:endParaRPr lang="de-LU"/>
          </a:p>
        </p:txBody>
      </p:sp>
      <p:sp>
        <p:nvSpPr>
          <p:cNvPr id="7" name="Foliennummernplatzhalter 6"/>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LU"/>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LU"/>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LU"/>
          </a:p>
        </p:txBody>
      </p:sp>
      <p:sp>
        <p:nvSpPr>
          <p:cNvPr id="7" name="Datumsplatzhalter 6"/>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8" name="Fußzeilenplatzhalter 7"/>
          <p:cNvSpPr>
            <a:spLocks noGrp="1"/>
          </p:cNvSpPr>
          <p:nvPr>
            <p:ph type="ftr" sz="quarter" idx="11"/>
          </p:nvPr>
        </p:nvSpPr>
        <p:spPr/>
        <p:txBody>
          <a:bodyPr/>
          <a:lstStyle/>
          <a:p>
            <a:endParaRPr lang="de-LU"/>
          </a:p>
        </p:txBody>
      </p:sp>
      <p:sp>
        <p:nvSpPr>
          <p:cNvPr id="9" name="Foliennummernplatzhalter 8"/>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LU"/>
          </a:p>
        </p:txBody>
      </p:sp>
      <p:sp>
        <p:nvSpPr>
          <p:cNvPr id="3" name="Datumsplatzhalter 2"/>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4" name="Fußzeilenplatzhalter 3"/>
          <p:cNvSpPr>
            <a:spLocks noGrp="1"/>
          </p:cNvSpPr>
          <p:nvPr>
            <p:ph type="ftr" sz="quarter" idx="11"/>
          </p:nvPr>
        </p:nvSpPr>
        <p:spPr/>
        <p:txBody>
          <a:bodyPr/>
          <a:lstStyle/>
          <a:p>
            <a:endParaRPr lang="de-LU"/>
          </a:p>
        </p:txBody>
      </p:sp>
      <p:sp>
        <p:nvSpPr>
          <p:cNvPr id="5" name="Foliennummernplatzhalter 4"/>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3" name="Fußzeilenplatzhalter 2"/>
          <p:cNvSpPr>
            <a:spLocks noGrp="1"/>
          </p:cNvSpPr>
          <p:nvPr>
            <p:ph type="ftr" sz="quarter" idx="11"/>
          </p:nvPr>
        </p:nvSpPr>
        <p:spPr/>
        <p:txBody>
          <a:bodyPr/>
          <a:lstStyle/>
          <a:p>
            <a:endParaRPr lang="de-LU"/>
          </a:p>
        </p:txBody>
      </p:sp>
      <p:sp>
        <p:nvSpPr>
          <p:cNvPr id="4" name="Foliennummernplatzhalter 3"/>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LU"/>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LU"/>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6" name="Fußzeilenplatzhalter 5"/>
          <p:cNvSpPr>
            <a:spLocks noGrp="1"/>
          </p:cNvSpPr>
          <p:nvPr>
            <p:ph type="ftr" sz="quarter" idx="11"/>
          </p:nvPr>
        </p:nvSpPr>
        <p:spPr/>
        <p:txBody>
          <a:bodyPr/>
          <a:lstStyle/>
          <a:p>
            <a:endParaRPr lang="de-LU"/>
          </a:p>
        </p:txBody>
      </p:sp>
      <p:sp>
        <p:nvSpPr>
          <p:cNvPr id="7" name="Foliennummernplatzhalter 6"/>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LU"/>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LU"/>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6" name="Fußzeilenplatzhalter 5"/>
          <p:cNvSpPr>
            <a:spLocks noGrp="1"/>
          </p:cNvSpPr>
          <p:nvPr>
            <p:ph type="ftr" sz="quarter" idx="11"/>
          </p:nvPr>
        </p:nvSpPr>
        <p:spPr/>
        <p:txBody>
          <a:bodyPr/>
          <a:lstStyle/>
          <a:p>
            <a:endParaRPr lang="de-LU"/>
          </a:p>
        </p:txBody>
      </p:sp>
      <p:sp>
        <p:nvSpPr>
          <p:cNvPr id="7" name="Foliennummernplatzhalter 6"/>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LU"/>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LU"/>
          </a:p>
        </p:txBody>
      </p:sp>
      <p:sp>
        <p:nvSpPr>
          <p:cNvPr id="4" name="Datumsplatzhalter 3"/>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5" name="Fußzeilenplatzhalter 4"/>
          <p:cNvSpPr>
            <a:spLocks noGrp="1"/>
          </p:cNvSpPr>
          <p:nvPr>
            <p:ph type="ftr" sz="quarter" idx="11"/>
          </p:nvPr>
        </p:nvSpPr>
        <p:spPr/>
        <p:txBody>
          <a:bodyPr/>
          <a:lstStyle/>
          <a:p>
            <a:endParaRPr lang="de-LU"/>
          </a:p>
        </p:txBody>
      </p:sp>
      <p:sp>
        <p:nvSpPr>
          <p:cNvPr id="6" name="Foliennummernplatzhalter 5"/>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LU"/>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LU"/>
          </a:p>
        </p:txBody>
      </p:sp>
      <p:sp>
        <p:nvSpPr>
          <p:cNvPr id="4" name="Datumsplatzhalter 3"/>
          <p:cNvSpPr>
            <a:spLocks noGrp="1"/>
          </p:cNvSpPr>
          <p:nvPr>
            <p:ph type="dt" sz="half" idx="10"/>
          </p:nvPr>
        </p:nvSpPr>
        <p:spPr/>
        <p:txBody>
          <a:bodyPr/>
          <a:lstStyle/>
          <a:p>
            <a:fld id="{BDACC2F2-14F2-46D6-9DB4-692B53E1BB5C}" type="datetimeFigureOut">
              <a:rPr lang="de-DE" smtClean="0"/>
              <a:pPr/>
              <a:t>17.06.2016</a:t>
            </a:fld>
            <a:endParaRPr lang="de-LU"/>
          </a:p>
        </p:txBody>
      </p:sp>
      <p:sp>
        <p:nvSpPr>
          <p:cNvPr id="5" name="Fußzeilenplatzhalter 4"/>
          <p:cNvSpPr>
            <a:spLocks noGrp="1"/>
          </p:cNvSpPr>
          <p:nvPr>
            <p:ph type="ftr" sz="quarter" idx="11"/>
          </p:nvPr>
        </p:nvSpPr>
        <p:spPr/>
        <p:txBody>
          <a:bodyPr/>
          <a:lstStyle/>
          <a:p>
            <a:endParaRPr lang="de-LU"/>
          </a:p>
        </p:txBody>
      </p:sp>
      <p:sp>
        <p:nvSpPr>
          <p:cNvPr id="6" name="Foliennummernplatzhalter 5"/>
          <p:cNvSpPr>
            <a:spLocks noGrp="1"/>
          </p:cNvSpPr>
          <p:nvPr>
            <p:ph type="sldNum" sz="quarter" idx="12"/>
          </p:nvPr>
        </p:nvSpPr>
        <p:spPr/>
        <p:txBody>
          <a:bodyPr/>
          <a:lstStyle/>
          <a:p>
            <a:fld id="{009EFC93-44B5-4955-AF97-9A9A4BBDE7F4}" type="slidenum">
              <a:rPr lang="de-LU" smtClean="0"/>
              <a:pPr/>
              <a:t>‹nr.›</a:t>
            </a:fld>
            <a:endParaRPr lang="de-L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LU"/>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LU"/>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CC2F2-14F2-46D6-9DB4-692B53E1BB5C}" type="datetimeFigureOut">
              <a:rPr lang="de-DE" smtClean="0"/>
              <a:pPr/>
              <a:t>17.06.2016</a:t>
            </a:fld>
            <a:endParaRPr lang="de-LU"/>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LU"/>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9EFC93-44B5-4955-AF97-9A9A4BBDE7F4}" type="slidenum">
              <a:rPr lang="de-LU" smtClean="0"/>
              <a:pPr/>
              <a:t>‹nr.›</a:t>
            </a:fld>
            <a:endParaRPr lang="de-L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p:txBody>
          <a:bodyPr/>
          <a:lstStyle/>
          <a:p>
            <a:endParaRPr lang="nl-NL" dirty="0" smtClean="0"/>
          </a:p>
          <a:p>
            <a:r>
              <a:rPr lang="nl-NL" dirty="0" smtClean="0"/>
              <a:t>Raymedy </a:t>
            </a:r>
            <a:r>
              <a:rPr lang="nl-NL" dirty="0" err="1" smtClean="0"/>
              <a:t>Detox</a:t>
            </a:r>
            <a:endParaRPr lang="nl-N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4917" y="2257425"/>
            <a:ext cx="2333625" cy="117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574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797040"/>
          </a:xfrm>
        </p:spPr>
        <p:txBody>
          <a:bodyPr>
            <a:normAutofit fontScale="90000"/>
          </a:bodyPr>
          <a:lstStyle/>
          <a:p>
            <a:r>
              <a:rPr lang="de-LU" dirty="0" smtClean="0"/>
              <a:t>Vor und nach einer </a:t>
            </a:r>
            <a:r>
              <a:rPr lang="de-LU" dirty="0" err="1" smtClean="0"/>
              <a:t>detox</a:t>
            </a:r>
            <a:r>
              <a:rPr lang="de-LU" dirty="0" smtClean="0"/>
              <a:t>-Anwendung</a:t>
            </a:r>
            <a:br>
              <a:rPr lang="de-LU" dirty="0" smtClean="0"/>
            </a:br>
            <a:r>
              <a:rPr lang="de-DE" sz="1600" dirty="0" smtClean="0"/>
              <a:t>1.Praxisbeispiel: 78 jährige Patientin, starke familiäre Belastung, Asthmatikerin, ständiger </a:t>
            </a:r>
            <a:br>
              <a:rPr lang="de-DE" sz="1600" dirty="0" smtClean="0"/>
            </a:br>
            <a:r>
              <a:rPr lang="de-DE" sz="1600" dirty="0" smtClean="0"/>
              <a:t>Hustenreiz  stärker werdend über Tag, Schlafstörungen:</a:t>
            </a:r>
            <a:r>
              <a:rPr lang="de-DE" dirty="0" smtClean="0"/>
              <a:t/>
            </a:r>
            <a:br>
              <a:rPr lang="de-DE" dirty="0" smtClean="0"/>
            </a:br>
            <a:endParaRPr lang="de-LU" dirty="0"/>
          </a:p>
        </p:txBody>
      </p:sp>
      <p:pic>
        <p:nvPicPr>
          <p:cNvPr id="1026" name="Picture 2"/>
          <p:cNvPicPr>
            <a:picLocks noGrp="1" noChangeAspect="1" noChangeArrowheads="1"/>
          </p:cNvPicPr>
          <p:nvPr>
            <p:ph sz="half" idx="1"/>
          </p:nvPr>
        </p:nvPicPr>
        <p:blipFill>
          <a:blip r:embed="rId2"/>
          <a:srcRect/>
          <a:stretch>
            <a:fillRect/>
          </a:stretch>
        </p:blipFill>
        <p:spPr bwMode="auto">
          <a:xfrm>
            <a:off x="457200" y="2398006"/>
            <a:ext cx="4038600" cy="2930351"/>
          </a:xfrm>
          <a:prstGeom prst="rect">
            <a:avLst/>
          </a:prstGeom>
          <a:noFill/>
          <a:ln w="9525">
            <a:noFill/>
            <a:miter lim="800000"/>
            <a:headEnd/>
            <a:tailEnd/>
          </a:ln>
          <a:effectLst/>
        </p:spPr>
      </p:pic>
      <p:pic>
        <p:nvPicPr>
          <p:cNvPr id="1027" name="Picture 3"/>
          <p:cNvPicPr>
            <a:picLocks noGrp="1" noChangeAspect="1" noChangeArrowheads="1"/>
          </p:cNvPicPr>
          <p:nvPr>
            <p:ph sz="half" idx="2"/>
          </p:nvPr>
        </p:nvPicPr>
        <p:blipFill>
          <a:blip r:embed="rId3"/>
          <a:srcRect/>
          <a:stretch>
            <a:fillRect/>
          </a:stretch>
        </p:blipFill>
        <p:spPr bwMode="auto">
          <a:xfrm>
            <a:off x="4648200" y="2398006"/>
            <a:ext cx="4038600" cy="29303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2582858"/>
          </a:xfrm>
        </p:spPr>
        <p:txBody>
          <a:bodyPr>
            <a:normAutofit/>
          </a:bodyPr>
          <a:lstStyle/>
          <a:p>
            <a:pPr algn="just"/>
            <a:r>
              <a:rPr lang="de-LU" dirty="0" smtClean="0"/>
              <a:t>Vor und nach einer </a:t>
            </a:r>
            <a:r>
              <a:rPr lang="de-LU" dirty="0" err="1" smtClean="0"/>
              <a:t>Detoxbehandlung</a:t>
            </a:r>
            <a:r>
              <a:rPr lang="de-LU" dirty="0" smtClean="0"/>
              <a:t/>
            </a:r>
            <a:br>
              <a:rPr lang="de-LU" dirty="0" smtClean="0"/>
            </a:br>
            <a:r>
              <a:rPr lang="de-LU" sz="1200" dirty="0" smtClean="0"/>
              <a:t>1.Praxisbeispiel: Kundin</a:t>
            </a:r>
            <a:r>
              <a:rPr lang="de-DE" sz="1300" dirty="0" smtClean="0"/>
              <a:t> fühlte sich nach der Behandlung extrem entspannt. Sie bemerkte etwa 3Wochen eine wesentliche Verbesserung beim Einatmen und hatte nur noch einen leichten Hustenreiz. Auch die Schlafqualität verbesserte sich</a:t>
            </a:r>
            <a:endParaRPr lang="de-LU" sz="1300" dirty="0"/>
          </a:p>
        </p:txBody>
      </p:sp>
      <p:pic>
        <p:nvPicPr>
          <p:cNvPr id="3074" name="Picture 2"/>
          <p:cNvPicPr>
            <a:picLocks noGrp="1" noChangeAspect="1" noChangeArrowheads="1"/>
          </p:cNvPicPr>
          <p:nvPr>
            <p:ph idx="1"/>
          </p:nvPr>
        </p:nvPicPr>
        <p:blipFill>
          <a:blip r:embed="rId2"/>
          <a:srcRect/>
          <a:stretch>
            <a:fillRect/>
          </a:stretch>
        </p:blipFill>
        <p:spPr bwMode="auto">
          <a:xfrm>
            <a:off x="1571604" y="3143248"/>
            <a:ext cx="6237666" cy="34004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368412"/>
          </a:xfrm>
        </p:spPr>
        <p:txBody>
          <a:bodyPr>
            <a:normAutofit/>
          </a:bodyPr>
          <a:lstStyle/>
          <a:p>
            <a:r>
              <a:rPr lang="de-LU" sz="4000" dirty="0" err="1" smtClean="0"/>
              <a:t>Detox</a:t>
            </a:r>
            <a:r>
              <a:rPr lang="de-LU" sz="4000" dirty="0" smtClean="0"/>
              <a:t>-Anwendung</a:t>
            </a:r>
            <a:br>
              <a:rPr lang="de-LU" sz="4000" dirty="0" smtClean="0"/>
            </a:br>
            <a:r>
              <a:rPr lang="de-LU" sz="1300" dirty="0" smtClean="0"/>
              <a:t>2.Praxisbeispiel: 52 jähriger Mann, Fliesenleger, wird seit Jahren wegen eines Ekzems (Kontaktallergie) an der rechten Hand schulmedizinisch und homöopathisch behandelt . Am Tag nach der </a:t>
            </a:r>
            <a:r>
              <a:rPr lang="de-LU" sz="1300" dirty="0" err="1" smtClean="0"/>
              <a:t>Detox</a:t>
            </a:r>
            <a:r>
              <a:rPr lang="de-LU" sz="1300" dirty="0" smtClean="0"/>
              <a:t>-Anwendung  war sein Allgemeinbefinden wesentlich besser, er fühlte sich ruhiger und der Juckreiz an der Hand war sehr erträglich</a:t>
            </a:r>
            <a:endParaRPr lang="de-LU" sz="1300" dirty="0"/>
          </a:p>
        </p:txBody>
      </p:sp>
      <p:sp>
        <p:nvSpPr>
          <p:cNvPr id="3" name="Inhaltsplatzhalter 2"/>
          <p:cNvSpPr>
            <a:spLocks noGrp="1"/>
          </p:cNvSpPr>
          <p:nvPr>
            <p:ph idx="1"/>
          </p:nvPr>
        </p:nvSpPr>
        <p:spPr/>
        <p:txBody>
          <a:bodyPr/>
          <a:lstStyle/>
          <a:p>
            <a:endParaRPr lang="de-LU" dirty="0"/>
          </a:p>
        </p:txBody>
      </p:sp>
      <p:pic>
        <p:nvPicPr>
          <p:cNvPr id="4098" name="Picture 2"/>
          <p:cNvPicPr>
            <a:picLocks noChangeAspect="1" noChangeArrowheads="1"/>
          </p:cNvPicPr>
          <p:nvPr/>
        </p:nvPicPr>
        <p:blipFill>
          <a:blip r:embed="rId2"/>
          <a:srcRect/>
          <a:stretch>
            <a:fillRect/>
          </a:stretch>
        </p:blipFill>
        <p:spPr bwMode="auto">
          <a:xfrm>
            <a:off x="539552" y="1628800"/>
            <a:ext cx="7858148" cy="464347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2011354"/>
          </a:xfrm>
        </p:spPr>
        <p:txBody>
          <a:bodyPr>
            <a:normAutofit fontScale="90000"/>
          </a:bodyPr>
          <a:lstStyle/>
          <a:p>
            <a:pPr algn="just"/>
            <a:r>
              <a:rPr lang="de-LU" dirty="0" err="1" smtClean="0"/>
              <a:t>Detox</a:t>
            </a:r>
            <a:r>
              <a:rPr lang="de-LU" dirty="0" smtClean="0"/>
              <a:t>-Ma/Mi</a:t>
            </a:r>
            <a:br>
              <a:rPr lang="de-LU" dirty="0" smtClean="0"/>
            </a:br>
            <a:r>
              <a:rPr lang="de-LU" sz="1300" dirty="0" smtClean="0"/>
              <a:t>3.Praxisbeispiel: </a:t>
            </a:r>
            <a:r>
              <a:rPr lang="de-DE" sz="1300" dirty="0" smtClean="0"/>
              <a:t>61 jährige Frau wurde vor 2Jahren mit einem neuen Kniegelenk operiert. Bei ihrem ersten Besuch in der Praxis klagte Sie über ständige Schmerzen. Das Knie war stark angeschwollen Bein sehr schlecht durchblutet und die </a:t>
            </a:r>
            <a:br>
              <a:rPr lang="de-DE" sz="1300" dirty="0" smtClean="0"/>
            </a:br>
            <a:r>
              <a:rPr lang="de-DE" sz="1300" dirty="0" smtClean="0"/>
              <a:t>Gewebe-Konsistenz war extrem hat. </a:t>
            </a:r>
            <a:br>
              <a:rPr lang="de-DE" sz="1300" dirty="0" smtClean="0"/>
            </a:br>
            <a:r>
              <a:rPr lang="de-DE" sz="1300" dirty="0" smtClean="0"/>
              <a:t/>
            </a:r>
            <a:br>
              <a:rPr lang="de-DE" sz="1300" dirty="0" smtClean="0"/>
            </a:br>
            <a:r>
              <a:rPr lang="de-DE" sz="1300" dirty="0" smtClean="0"/>
              <a:t>4Tage nach der </a:t>
            </a:r>
            <a:r>
              <a:rPr lang="de-DE" sz="1300" dirty="0" err="1" smtClean="0"/>
              <a:t>Detoxbehandlung</a:t>
            </a:r>
            <a:r>
              <a:rPr lang="de-DE" sz="1300" dirty="0" smtClean="0"/>
              <a:t> war eine enorme Verbesserung der Beweglichkeit des Knies festzustellen, nur noch ein Spannungsgefühl, die Schwellung war stark abgeklungen und das Gewebe fühlte sich weich und beweglich an.</a:t>
            </a:r>
            <a:br>
              <a:rPr lang="de-DE" sz="1300" dirty="0" smtClean="0"/>
            </a:br>
            <a:r>
              <a:rPr lang="de-DE" sz="1200" dirty="0" smtClean="0"/>
              <a:t/>
            </a:r>
            <a:br>
              <a:rPr lang="de-DE" sz="1200" dirty="0" smtClean="0"/>
            </a:br>
            <a:endParaRPr lang="de-LU" sz="1300" dirty="0"/>
          </a:p>
        </p:txBody>
      </p:sp>
      <p:pic>
        <p:nvPicPr>
          <p:cNvPr id="5122" name="Picture 2"/>
          <p:cNvPicPr>
            <a:picLocks noGrp="1" noChangeAspect="1" noChangeArrowheads="1"/>
          </p:cNvPicPr>
          <p:nvPr>
            <p:ph idx="1"/>
          </p:nvPr>
        </p:nvPicPr>
        <p:blipFill>
          <a:blip r:embed="rId2"/>
          <a:srcRect/>
          <a:stretch>
            <a:fillRect/>
          </a:stretch>
        </p:blipFill>
        <p:spPr bwMode="auto">
          <a:xfrm>
            <a:off x="1428728" y="2928934"/>
            <a:ext cx="6237666" cy="369729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2225668"/>
          </a:xfrm>
        </p:spPr>
        <p:txBody>
          <a:bodyPr>
            <a:normAutofit fontScale="90000"/>
          </a:bodyPr>
          <a:lstStyle/>
          <a:p>
            <a:pPr algn="just"/>
            <a:r>
              <a:rPr lang="de-LU" dirty="0" err="1" smtClean="0"/>
              <a:t>Detox</a:t>
            </a:r>
            <a:r>
              <a:rPr lang="de-LU" dirty="0" smtClean="0"/>
              <a:t>-Anwendung</a:t>
            </a:r>
            <a:br>
              <a:rPr lang="de-LU" dirty="0" smtClean="0"/>
            </a:br>
            <a:r>
              <a:rPr lang="de-LU" sz="1300" dirty="0" smtClean="0"/>
              <a:t>4.Praxisbeispiel: 52jährige Frau, Lehrerin, starke Stressbelastung und seit 6 Monaten in </a:t>
            </a:r>
            <a:br>
              <a:rPr lang="de-LU" sz="1300" dirty="0" smtClean="0"/>
            </a:br>
            <a:r>
              <a:rPr lang="de-LU" sz="1300" dirty="0" smtClean="0"/>
              <a:t>Behandlung wegen ständiger Rücken- und Nackenschmerzen, das Gewebe fühlte sich hart und wenig verschiebbar an.</a:t>
            </a:r>
            <a:br>
              <a:rPr lang="de-LU" sz="1300" dirty="0" smtClean="0"/>
            </a:br>
            <a:r>
              <a:rPr lang="de-LU" sz="1300" dirty="0" smtClean="0"/>
              <a:t/>
            </a:r>
            <a:br>
              <a:rPr lang="de-LU" sz="1300" dirty="0" smtClean="0"/>
            </a:br>
            <a:r>
              <a:rPr lang="de-LU" sz="1300" dirty="0" smtClean="0"/>
              <a:t>Kundin beschrieb ihr Allgemeinbefinden schon einen Tag nach der Behandlung als wesentlich besser, </a:t>
            </a:r>
            <a:br>
              <a:rPr lang="de-LU" sz="1300" dirty="0" smtClean="0"/>
            </a:br>
            <a:r>
              <a:rPr lang="de-LU" sz="1300" dirty="0" smtClean="0"/>
              <a:t>sehr entspannt und frei von Rückenschmerzen, auch die Schlafqualität habe sich verbessert.</a:t>
            </a:r>
            <a:br>
              <a:rPr lang="de-LU" sz="1300" dirty="0" smtClean="0"/>
            </a:br>
            <a:r>
              <a:rPr lang="de-LU" sz="1300" dirty="0" smtClean="0"/>
              <a:t>Alle Energieblockaden waren beseitigt.</a:t>
            </a:r>
            <a:br>
              <a:rPr lang="de-LU" sz="1300" dirty="0" smtClean="0"/>
            </a:br>
            <a:r>
              <a:rPr lang="de-LU" sz="1300" dirty="0" smtClean="0"/>
              <a:t/>
            </a:r>
            <a:br>
              <a:rPr lang="de-LU" sz="1300" dirty="0" smtClean="0"/>
            </a:br>
            <a:endParaRPr lang="de-LU" sz="1300" dirty="0"/>
          </a:p>
        </p:txBody>
      </p:sp>
      <p:pic>
        <p:nvPicPr>
          <p:cNvPr id="6146" name="Picture 2"/>
          <p:cNvPicPr>
            <a:picLocks noGrp="1" noChangeAspect="1" noChangeArrowheads="1"/>
          </p:cNvPicPr>
          <p:nvPr>
            <p:ph sz="half" idx="1"/>
          </p:nvPr>
        </p:nvPicPr>
        <p:blipFill>
          <a:blip r:embed="rId2"/>
          <a:srcRect/>
          <a:stretch>
            <a:fillRect/>
          </a:stretch>
        </p:blipFill>
        <p:spPr bwMode="auto">
          <a:xfrm>
            <a:off x="357158" y="3000372"/>
            <a:ext cx="4038600" cy="2930351"/>
          </a:xfrm>
          <a:prstGeom prst="rect">
            <a:avLst/>
          </a:prstGeom>
          <a:noFill/>
          <a:ln w="9525">
            <a:noFill/>
            <a:miter lim="800000"/>
            <a:headEnd/>
            <a:tailEnd/>
          </a:ln>
          <a:effectLst/>
        </p:spPr>
      </p:pic>
      <p:pic>
        <p:nvPicPr>
          <p:cNvPr id="6147" name="Picture 3"/>
          <p:cNvPicPr>
            <a:picLocks noGrp="1" noChangeAspect="1" noChangeArrowheads="1"/>
          </p:cNvPicPr>
          <p:nvPr>
            <p:ph sz="half" idx="2"/>
          </p:nvPr>
        </p:nvPicPr>
        <p:blipFill>
          <a:blip r:embed="rId3"/>
          <a:srcRect/>
          <a:stretch>
            <a:fillRect/>
          </a:stretch>
        </p:blipFill>
        <p:spPr bwMode="auto">
          <a:xfrm>
            <a:off x="4643438" y="2928934"/>
            <a:ext cx="4038600" cy="29303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2082792"/>
          </a:xfrm>
        </p:spPr>
        <p:txBody>
          <a:bodyPr>
            <a:normAutofit/>
          </a:bodyPr>
          <a:lstStyle/>
          <a:p>
            <a:r>
              <a:rPr lang="de-LU" dirty="0" err="1" smtClean="0"/>
              <a:t>Detox</a:t>
            </a:r>
            <a:r>
              <a:rPr lang="de-LU" dirty="0" smtClean="0"/>
              <a:t>-Anwendung</a:t>
            </a:r>
            <a:br>
              <a:rPr lang="de-LU" dirty="0" smtClean="0"/>
            </a:br>
            <a:r>
              <a:rPr lang="de-LU" sz="1300" dirty="0" smtClean="0"/>
              <a:t>5.Praxisbeispiel  A: 26 jährige Frau, </a:t>
            </a:r>
            <a:r>
              <a:rPr lang="de-LU" sz="1300" dirty="0" err="1" smtClean="0"/>
              <a:t>Blutgerinsel</a:t>
            </a:r>
            <a:r>
              <a:rPr lang="de-LU" sz="1300" dirty="0" smtClean="0"/>
              <a:t> im Kopf, seit 2Jahren in ärztlicher Behandlung, noch immer starke Kopfschmerzen und Sehstörung, fühlt sich sehr deprimiert.</a:t>
            </a:r>
            <a:br>
              <a:rPr lang="de-LU" sz="1300" dirty="0" smtClean="0"/>
            </a:br>
            <a:r>
              <a:rPr lang="de-LU" sz="1300" dirty="0" smtClean="0"/>
              <a:t>Nach der Anwendung hatten sich alle Energieblockaden aufgelöst, Kundin hat sehr gut geschlafen und fühlt sich ausgeglichen und fit, die Kopfschmerzintensität hat sich von 7 auf 4 (Skala bis 10) reduziert.</a:t>
            </a:r>
            <a:endParaRPr lang="de-LU" sz="1300" dirty="0"/>
          </a:p>
        </p:txBody>
      </p:sp>
      <p:pic>
        <p:nvPicPr>
          <p:cNvPr id="15362" name="Picture 2"/>
          <p:cNvPicPr>
            <a:picLocks noGrp="1" noChangeAspect="1" noChangeArrowheads="1"/>
          </p:cNvPicPr>
          <p:nvPr>
            <p:ph sz="half" idx="1"/>
          </p:nvPr>
        </p:nvPicPr>
        <p:blipFill>
          <a:blip r:embed="rId2"/>
          <a:srcRect/>
          <a:stretch>
            <a:fillRect/>
          </a:stretch>
        </p:blipFill>
        <p:spPr bwMode="auto">
          <a:xfrm>
            <a:off x="357158" y="2857496"/>
            <a:ext cx="4038600" cy="2930351"/>
          </a:xfrm>
          <a:prstGeom prst="rect">
            <a:avLst/>
          </a:prstGeom>
          <a:noFill/>
          <a:ln w="9525">
            <a:noFill/>
            <a:miter lim="800000"/>
            <a:headEnd/>
            <a:tailEnd/>
          </a:ln>
          <a:effectLst/>
        </p:spPr>
      </p:pic>
      <p:pic>
        <p:nvPicPr>
          <p:cNvPr id="15363" name="Picture 3"/>
          <p:cNvPicPr>
            <a:picLocks noGrp="1" noChangeAspect="1" noChangeArrowheads="1"/>
          </p:cNvPicPr>
          <p:nvPr>
            <p:ph sz="half" idx="2"/>
          </p:nvPr>
        </p:nvPicPr>
        <p:blipFill>
          <a:blip r:embed="rId3"/>
          <a:srcRect/>
          <a:stretch>
            <a:fillRect/>
          </a:stretch>
        </p:blipFill>
        <p:spPr bwMode="auto">
          <a:xfrm>
            <a:off x="4643438" y="2786058"/>
            <a:ext cx="4038600" cy="29303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LU" dirty="0" err="1" smtClean="0"/>
              <a:t>Detox</a:t>
            </a:r>
            <a:r>
              <a:rPr lang="de-LU" dirty="0" smtClean="0"/>
              <a:t>- Anwendung</a:t>
            </a:r>
            <a:br>
              <a:rPr lang="de-LU" dirty="0" smtClean="0"/>
            </a:br>
            <a:r>
              <a:rPr lang="de-LU" sz="1300" dirty="0" smtClean="0"/>
              <a:t>5.Praxisbeispiel  B</a:t>
            </a:r>
            <a:endParaRPr lang="de-LU" sz="1300" dirty="0"/>
          </a:p>
        </p:txBody>
      </p:sp>
      <p:pic>
        <p:nvPicPr>
          <p:cNvPr id="16386" name="Picture 2"/>
          <p:cNvPicPr>
            <a:picLocks noGrp="1" noChangeAspect="1" noChangeArrowheads="1"/>
          </p:cNvPicPr>
          <p:nvPr>
            <p:ph idx="1"/>
          </p:nvPr>
        </p:nvPicPr>
        <p:blipFill>
          <a:blip r:embed="rId2"/>
          <a:srcRect/>
          <a:stretch>
            <a:fillRect/>
          </a:stretch>
        </p:blipFill>
        <p:spPr bwMode="auto">
          <a:xfrm>
            <a:off x="1453167" y="1600200"/>
            <a:ext cx="6237666"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2368544"/>
          </a:xfrm>
        </p:spPr>
        <p:txBody>
          <a:bodyPr>
            <a:normAutofit/>
          </a:bodyPr>
          <a:lstStyle/>
          <a:p>
            <a:pPr algn="just"/>
            <a:r>
              <a:rPr lang="de-LU" dirty="0" err="1" smtClean="0"/>
              <a:t>Detox</a:t>
            </a:r>
            <a:r>
              <a:rPr lang="de-LU" dirty="0" smtClean="0"/>
              <a:t>-Arme/Nacken</a:t>
            </a:r>
            <a:br>
              <a:rPr lang="de-LU" dirty="0" smtClean="0"/>
            </a:br>
            <a:r>
              <a:rPr lang="de-LU" sz="1300" dirty="0" smtClean="0"/>
              <a:t>6. Praxisbeispiel: 48 jährige Frau, Buchhalterin, klagt über Nacken-Schulter und Oberarmschmerzen, </a:t>
            </a:r>
            <a:br>
              <a:rPr lang="de-LU" sz="1300" dirty="0" smtClean="0"/>
            </a:br>
            <a:r>
              <a:rPr lang="de-LU" sz="1300" dirty="0" smtClean="0"/>
              <a:t>das Gewebe ist schwammig mit deutlich fühlbaren Verhärtungen vor allem an den Oberarmen. </a:t>
            </a:r>
            <a:br>
              <a:rPr lang="de-LU" sz="1300" dirty="0" smtClean="0"/>
            </a:br>
            <a:r>
              <a:rPr lang="de-LU" sz="1300" dirty="0" smtClean="0"/>
              <a:t/>
            </a:r>
            <a:br>
              <a:rPr lang="de-LU" sz="1300" dirty="0" smtClean="0"/>
            </a:br>
            <a:r>
              <a:rPr lang="de-LU" sz="1300" dirty="0" smtClean="0"/>
              <a:t>Schön direkt nach der Anwendung ist eine deutliche Veränderung fühl- u. sichtbar, es sind kaum mehr Verhärtungen tastbar, kein Schmerz, der Umfang der Oberarme hat sich um 2 cm reduziert.</a:t>
            </a:r>
            <a:endParaRPr lang="de-LU" sz="1300" dirty="0"/>
          </a:p>
        </p:txBody>
      </p:sp>
      <p:pic>
        <p:nvPicPr>
          <p:cNvPr id="7170" name="Picture 2"/>
          <p:cNvPicPr>
            <a:picLocks noGrp="1" noChangeAspect="1" noChangeArrowheads="1"/>
          </p:cNvPicPr>
          <p:nvPr>
            <p:ph sz="half" idx="1"/>
          </p:nvPr>
        </p:nvPicPr>
        <p:blipFill>
          <a:blip r:embed="rId2"/>
          <a:srcRect/>
          <a:stretch>
            <a:fillRect/>
          </a:stretch>
        </p:blipFill>
        <p:spPr bwMode="auto">
          <a:xfrm>
            <a:off x="357158" y="3000372"/>
            <a:ext cx="4038600" cy="2930351"/>
          </a:xfrm>
          <a:prstGeom prst="rect">
            <a:avLst/>
          </a:prstGeom>
          <a:noFill/>
          <a:ln w="9525">
            <a:noFill/>
            <a:miter lim="800000"/>
            <a:headEnd/>
            <a:tailEnd/>
          </a:ln>
          <a:effectLst/>
        </p:spPr>
      </p:pic>
      <p:pic>
        <p:nvPicPr>
          <p:cNvPr id="7171" name="Picture 3"/>
          <p:cNvPicPr>
            <a:picLocks noGrp="1" noChangeAspect="1" noChangeArrowheads="1"/>
          </p:cNvPicPr>
          <p:nvPr>
            <p:ph sz="half" idx="2"/>
          </p:nvPr>
        </p:nvPicPr>
        <p:blipFill>
          <a:blip r:embed="rId3"/>
          <a:srcRect/>
          <a:stretch>
            <a:fillRect/>
          </a:stretch>
        </p:blipFill>
        <p:spPr bwMode="auto">
          <a:xfrm>
            <a:off x="4714876" y="3000372"/>
            <a:ext cx="4038600" cy="29303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2439982"/>
          </a:xfrm>
        </p:spPr>
        <p:txBody>
          <a:bodyPr>
            <a:normAutofit/>
          </a:bodyPr>
          <a:lstStyle/>
          <a:p>
            <a:pPr algn="just"/>
            <a:r>
              <a:rPr lang="de-LU" dirty="0" err="1" smtClean="0"/>
              <a:t>Detox</a:t>
            </a:r>
            <a:r>
              <a:rPr lang="de-LU" dirty="0" smtClean="0"/>
              <a:t>-Anwendung</a:t>
            </a:r>
            <a:br>
              <a:rPr lang="de-LU" dirty="0" smtClean="0"/>
            </a:br>
            <a:r>
              <a:rPr lang="de-LU" sz="1300" dirty="0" smtClean="0"/>
              <a:t>7.Praxisbeispiel A: 49 jährige Frau, Kindergärtnerin, multiple rheumatische Erkrankung, in Schüben </a:t>
            </a:r>
            <a:br>
              <a:rPr lang="de-LU" sz="1300" dirty="0" smtClean="0"/>
            </a:br>
            <a:r>
              <a:rPr lang="de-LU" sz="1300" dirty="0" smtClean="0"/>
              <a:t>immer wieder  starke  Schmerzen  im Rücken  und  den Beinen, Schmerzskala 7-8   schlechte  Schlafqualität und depressive   Stimmung.</a:t>
            </a:r>
            <a:br>
              <a:rPr lang="de-LU" sz="1300" dirty="0" smtClean="0"/>
            </a:br>
            <a:r>
              <a:rPr lang="de-LU" sz="1300" dirty="0" smtClean="0"/>
              <a:t/>
            </a:r>
            <a:br>
              <a:rPr lang="de-LU" sz="1300" dirty="0" smtClean="0"/>
            </a:br>
            <a:r>
              <a:rPr lang="de-LU" sz="1300" dirty="0" smtClean="0"/>
              <a:t>Direkt nach der Behandlung hat die Kundin eine frische Gesichtsfarbe und sie fühlt sich sehr entspannt. Seither </a:t>
            </a:r>
            <a:br>
              <a:rPr lang="de-LU" sz="1300" dirty="0" smtClean="0"/>
            </a:br>
            <a:r>
              <a:rPr lang="de-LU" sz="1300" dirty="0" smtClean="0"/>
              <a:t>schläft sie wesentlich besser, die Schmerzintensität wird von ihr  nun mit 5 bewertet.</a:t>
            </a:r>
            <a:br>
              <a:rPr lang="de-LU" sz="1300" dirty="0" smtClean="0"/>
            </a:br>
            <a:endParaRPr lang="de-LU" sz="1300" dirty="0"/>
          </a:p>
        </p:txBody>
      </p:sp>
      <p:pic>
        <p:nvPicPr>
          <p:cNvPr id="17410" name="Picture 2"/>
          <p:cNvPicPr>
            <a:picLocks noGrp="1" noChangeAspect="1" noChangeArrowheads="1"/>
          </p:cNvPicPr>
          <p:nvPr>
            <p:ph sz="half" idx="1"/>
          </p:nvPr>
        </p:nvPicPr>
        <p:blipFill>
          <a:blip r:embed="rId2"/>
          <a:srcRect/>
          <a:stretch>
            <a:fillRect/>
          </a:stretch>
        </p:blipFill>
        <p:spPr bwMode="auto">
          <a:xfrm>
            <a:off x="500034" y="3500438"/>
            <a:ext cx="4038600" cy="2930351"/>
          </a:xfrm>
          <a:prstGeom prst="rect">
            <a:avLst/>
          </a:prstGeom>
          <a:noFill/>
          <a:ln w="9525">
            <a:noFill/>
            <a:miter lim="800000"/>
            <a:headEnd/>
            <a:tailEnd/>
          </a:ln>
          <a:effectLst/>
        </p:spPr>
      </p:pic>
      <p:pic>
        <p:nvPicPr>
          <p:cNvPr id="17411" name="Picture 3"/>
          <p:cNvPicPr>
            <a:picLocks noGrp="1" noChangeAspect="1" noChangeArrowheads="1"/>
          </p:cNvPicPr>
          <p:nvPr>
            <p:ph sz="half" idx="2"/>
          </p:nvPr>
        </p:nvPicPr>
        <p:blipFill>
          <a:blip r:embed="rId3"/>
          <a:srcRect/>
          <a:stretch>
            <a:fillRect/>
          </a:stretch>
        </p:blipFill>
        <p:spPr bwMode="auto">
          <a:xfrm>
            <a:off x="4786314" y="3429000"/>
            <a:ext cx="4038600" cy="29303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2011354"/>
          </a:xfrm>
        </p:spPr>
        <p:txBody>
          <a:bodyPr>
            <a:normAutofit fontScale="90000"/>
          </a:bodyPr>
          <a:lstStyle/>
          <a:p>
            <a:pPr algn="just"/>
            <a:r>
              <a:rPr lang="de-LU" sz="4000" dirty="0" smtClean="0"/>
              <a:t> </a:t>
            </a:r>
            <a:r>
              <a:rPr lang="de-LU" sz="4000" dirty="0" err="1" smtClean="0"/>
              <a:t>Detox</a:t>
            </a:r>
            <a:r>
              <a:rPr lang="de-LU" sz="4000" dirty="0" smtClean="0"/>
              <a:t>-Anwendung.</a:t>
            </a:r>
            <a:br>
              <a:rPr lang="de-LU" sz="4000" dirty="0" smtClean="0"/>
            </a:br>
            <a:r>
              <a:rPr lang="de-LU" sz="1300" dirty="0" smtClean="0"/>
              <a:t>7.</a:t>
            </a:r>
            <a:r>
              <a:rPr lang="de-LU" sz="1200" dirty="0" smtClean="0"/>
              <a:t>Praxisbeispiel</a:t>
            </a:r>
            <a:r>
              <a:rPr lang="de-LU" sz="4000" dirty="0" smtClean="0"/>
              <a:t> </a:t>
            </a:r>
            <a:r>
              <a:rPr lang="de-LU" sz="1300" dirty="0" smtClean="0"/>
              <a:t>B: 49 jährige Frau, Kindergärtnerin, multiple rheumatische Erkrankung, in Schüben </a:t>
            </a:r>
            <a:br>
              <a:rPr lang="de-LU" sz="1300" dirty="0" smtClean="0"/>
            </a:br>
            <a:r>
              <a:rPr lang="de-LU" sz="1300" dirty="0" smtClean="0"/>
              <a:t>immer wieder  starke  Schmerzen  im Rücken  und  den Beinen, Schmerzskala 7-8   </a:t>
            </a:r>
            <a:br>
              <a:rPr lang="de-LU" sz="1300" dirty="0" smtClean="0"/>
            </a:br>
            <a:r>
              <a:rPr lang="de-LU" sz="1300" dirty="0" smtClean="0"/>
              <a:t>schlechte  Schlafqualität und depressive  Stimmung</a:t>
            </a:r>
            <a:br>
              <a:rPr lang="de-LU" sz="1300" dirty="0" smtClean="0"/>
            </a:br>
            <a:r>
              <a:rPr lang="de-LU" sz="1300" dirty="0" smtClean="0"/>
              <a:t/>
            </a:r>
            <a:br>
              <a:rPr lang="de-LU" sz="1300" dirty="0" smtClean="0"/>
            </a:br>
            <a:r>
              <a:rPr lang="de-LU" sz="1300" dirty="0" smtClean="0"/>
              <a:t>Kundin   reagiert   sehr  positiv   auf     die </a:t>
            </a:r>
            <a:r>
              <a:rPr lang="de-LU" sz="1300" dirty="0" err="1" smtClean="0"/>
              <a:t>Detox</a:t>
            </a:r>
            <a:r>
              <a:rPr lang="de-LU" sz="1300" dirty="0" smtClean="0"/>
              <a:t>-Anwendung    und lässt sich regelmäßig behandeln</a:t>
            </a:r>
            <a:endParaRPr lang="de-LU" dirty="0"/>
          </a:p>
        </p:txBody>
      </p:sp>
      <p:pic>
        <p:nvPicPr>
          <p:cNvPr id="19458" name="Picture 2"/>
          <p:cNvPicPr>
            <a:picLocks noGrp="1" noChangeAspect="1" noChangeArrowheads="1"/>
          </p:cNvPicPr>
          <p:nvPr>
            <p:ph idx="1"/>
          </p:nvPr>
        </p:nvPicPr>
        <p:blipFill>
          <a:blip r:embed="rId2"/>
          <a:srcRect/>
          <a:stretch>
            <a:fillRect/>
          </a:stretch>
        </p:blipFill>
        <p:spPr bwMode="auto">
          <a:xfrm>
            <a:off x="1571604" y="2714620"/>
            <a:ext cx="6237666" cy="391160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868478"/>
          </a:xfrm>
        </p:spPr>
        <p:txBody>
          <a:bodyPr>
            <a:normAutofit fontScale="90000"/>
          </a:bodyPr>
          <a:lstStyle/>
          <a:p>
            <a:pPr algn="just"/>
            <a:r>
              <a:rPr lang="de-LU" dirty="0" smtClean="0"/>
              <a:t/>
            </a:r>
            <a:br>
              <a:rPr lang="de-LU" dirty="0" smtClean="0"/>
            </a:br>
            <a:r>
              <a:rPr lang="de-LU" dirty="0" err="1" smtClean="0"/>
              <a:t>Detox</a:t>
            </a:r>
            <a:r>
              <a:rPr lang="de-LU" dirty="0" smtClean="0"/>
              <a:t>-Anwendung</a:t>
            </a:r>
            <a:br>
              <a:rPr lang="de-LU" dirty="0" smtClean="0"/>
            </a:br>
            <a:r>
              <a:rPr lang="de-LU" dirty="0" smtClean="0"/>
              <a:t/>
            </a:r>
            <a:br>
              <a:rPr lang="de-LU" dirty="0" smtClean="0"/>
            </a:br>
            <a:r>
              <a:rPr lang="de-LU" sz="1300" dirty="0" smtClean="0"/>
              <a:t>8.Praxisbeispiel A: 58 jährige Frau, starke familiäre Belastung, fühlt sich stark unter Druck, </a:t>
            </a:r>
            <a:br>
              <a:rPr lang="de-LU" sz="1300" dirty="0" smtClean="0"/>
            </a:br>
            <a:r>
              <a:rPr lang="de-LU" sz="1300" dirty="0" smtClean="0"/>
              <a:t>fühlt sich ausgebrannt und erschöpft.  Schlechte Schlafqualität, wird 4 bis 5x wach in der Nacht.</a:t>
            </a:r>
            <a:br>
              <a:rPr lang="de-LU" sz="1300" dirty="0" smtClean="0"/>
            </a:br>
            <a:r>
              <a:rPr lang="de-LU" sz="1300" dirty="0" smtClean="0"/>
              <a:t/>
            </a:r>
            <a:br>
              <a:rPr lang="de-LU" sz="1300" dirty="0" smtClean="0"/>
            </a:br>
            <a:r>
              <a:rPr lang="de-LU" sz="1300" dirty="0" smtClean="0"/>
              <a:t>Nach der Behandlung fühlt sich die Kundin sehr entspannt, etwas müde  aber sie hat eine frische Gesichtsfarbe.</a:t>
            </a:r>
            <a:br>
              <a:rPr lang="de-LU" sz="1300" dirty="0" smtClean="0"/>
            </a:br>
            <a:r>
              <a:rPr lang="de-LU" sz="1300" dirty="0" smtClean="0"/>
              <a:t>In der Nacht ist sie nur 1x aufgestanden ansonsten hat sie seit Monaten das erste Mal durchgeschlafen.</a:t>
            </a:r>
            <a:br>
              <a:rPr lang="de-LU" sz="1300" dirty="0" smtClean="0"/>
            </a:br>
            <a:endParaRPr lang="de-LU" sz="1300" dirty="0"/>
          </a:p>
        </p:txBody>
      </p:sp>
      <p:pic>
        <p:nvPicPr>
          <p:cNvPr id="12290" name="Picture 2"/>
          <p:cNvPicPr>
            <a:picLocks noGrp="1" noChangeAspect="1" noChangeArrowheads="1"/>
          </p:cNvPicPr>
          <p:nvPr>
            <p:ph sz="half" idx="1"/>
          </p:nvPr>
        </p:nvPicPr>
        <p:blipFill>
          <a:blip r:embed="rId2"/>
          <a:srcRect/>
          <a:stretch>
            <a:fillRect/>
          </a:stretch>
        </p:blipFill>
        <p:spPr bwMode="auto">
          <a:xfrm>
            <a:off x="500034" y="3000372"/>
            <a:ext cx="4038600" cy="2930351"/>
          </a:xfrm>
          <a:prstGeom prst="rect">
            <a:avLst/>
          </a:prstGeom>
          <a:noFill/>
          <a:ln w="9525">
            <a:noFill/>
            <a:miter lim="800000"/>
            <a:headEnd/>
            <a:tailEnd/>
          </a:ln>
          <a:effectLst/>
        </p:spPr>
      </p:pic>
      <p:pic>
        <p:nvPicPr>
          <p:cNvPr id="12291" name="Picture 3"/>
          <p:cNvPicPr>
            <a:picLocks noGrp="1" noChangeAspect="1" noChangeArrowheads="1"/>
          </p:cNvPicPr>
          <p:nvPr>
            <p:ph sz="half" idx="2"/>
          </p:nvPr>
        </p:nvPicPr>
        <p:blipFill>
          <a:blip r:embed="rId3"/>
          <a:srcRect/>
          <a:stretch>
            <a:fillRect/>
          </a:stretch>
        </p:blipFill>
        <p:spPr bwMode="auto">
          <a:xfrm>
            <a:off x="4786314" y="3000372"/>
            <a:ext cx="4038600" cy="2930351"/>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582726"/>
          </a:xfrm>
        </p:spPr>
        <p:txBody>
          <a:bodyPr>
            <a:normAutofit fontScale="90000"/>
          </a:bodyPr>
          <a:lstStyle/>
          <a:p>
            <a:pPr algn="just"/>
            <a:r>
              <a:rPr lang="de-LU" dirty="0" err="1" smtClean="0"/>
              <a:t>Detox</a:t>
            </a:r>
            <a:r>
              <a:rPr lang="de-LU" dirty="0" smtClean="0"/>
              <a:t>-Anwendung</a:t>
            </a:r>
            <a:br>
              <a:rPr lang="de-LU" dirty="0" smtClean="0"/>
            </a:br>
            <a:r>
              <a:rPr lang="de-LU" dirty="0" smtClean="0"/>
              <a:t/>
            </a:r>
            <a:br>
              <a:rPr lang="de-LU" dirty="0" smtClean="0"/>
            </a:br>
            <a:r>
              <a:rPr lang="de-LU" sz="1300" dirty="0" smtClean="0"/>
              <a:t>8.Praxisbeispiel B: 58 jährige Frau, starke familiäre Belastung, fühlt sich stark unter Druck, </a:t>
            </a:r>
            <a:br>
              <a:rPr lang="de-LU" sz="1300" dirty="0" smtClean="0"/>
            </a:br>
            <a:r>
              <a:rPr lang="de-LU" sz="1300" dirty="0" smtClean="0"/>
              <a:t>fühlt sich ausgebrannt und erschöpft.  Schlechte Schlafqualität, wird 4 bis 5x wach in der Nacht.</a:t>
            </a:r>
            <a:r>
              <a:rPr lang="de-LU" dirty="0" smtClean="0"/>
              <a:t/>
            </a:r>
            <a:br>
              <a:rPr lang="de-LU" dirty="0" smtClean="0"/>
            </a:br>
            <a:r>
              <a:rPr lang="de-LU" sz="1300" dirty="0" smtClean="0"/>
              <a:t>Nach der Behandlung fühlt sich die Kundin sehr entspannt, etwas müde  aber sie hat eine frische Gesichtsfarbe.</a:t>
            </a:r>
            <a:br>
              <a:rPr lang="de-LU" sz="1300" dirty="0" smtClean="0"/>
            </a:br>
            <a:r>
              <a:rPr lang="de-LU" sz="1300" dirty="0" smtClean="0"/>
              <a:t>In der Nacht ist sie nur 1x aufgestanden ansonsten hat sie seit Monaten das erste Mal durchgeschlafen</a:t>
            </a:r>
            <a:endParaRPr lang="de-LU" sz="1300" dirty="0"/>
          </a:p>
        </p:txBody>
      </p:sp>
      <p:pic>
        <p:nvPicPr>
          <p:cNvPr id="13314" name="Picture 2"/>
          <p:cNvPicPr>
            <a:picLocks noGrp="1" noChangeAspect="1" noChangeArrowheads="1"/>
          </p:cNvPicPr>
          <p:nvPr>
            <p:ph idx="1"/>
          </p:nvPr>
        </p:nvPicPr>
        <p:blipFill>
          <a:blip r:embed="rId2"/>
          <a:srcRect/>
          <a:stretch>
            <a:fillRect/>
          </a:stretch>
        </p:blipFill>
        <p:spPr bwMode="auto">
          <a:xfrm>
            <a:off x="1453167" y="2643182"/>
            <a:ext cx="6237666" cy="3714776"/>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LU" dirty="0" smtClean="0"/>
              <a:t>Mann 65</a:t>
            </a:r>
            <a:r>
              <a:rPr lang="de-LU" smtClean="0"/>
              <a:t>, vor- nach</a:t>
            </a:r>
            <a:endParaRPr lang="de-LU" dirty="0"/>
          </a:p>
        </p:txBody>
      </p:sp>
      <p:pic>
        <p:nvPicPr>
          <p:cNvPr id="14338" name="Picture 2"/>
          <p:cNvPicPr>
            <a:picLocks noGrp="1" noChangeAspect="1" noChangeArrowheads="1"/>
          </p:cNvPicPr>
          <p:nvPr>
            <p:ph sz="half" idx="1"/>
          </p:nvPr>
        </p:nvPicPr>
        <p:blipFill>
          <a:blip r:embed="rId2"/>
          <a:srcRect/>
          <a:stretch>
            <a:fillRect/>
          </a:stretch>
        </p:blipFill>
        <p:spPr bwMode="auto">
          <a:xfrm>
            <a:off x="457200" y="2398006"/>
            <a:ext cx="4038600" cy="2930351"/>
          </a:xfrm>
          <a:prstGeom prst="rect">
            <a:avLst/>
          </a:prstGeom>
          <a:noFill/>
          <a:ln w="9525">
            <a:noFill/>
            <a:miter lim="800000"/>
            <a:headEnd/>
            <a:tailEnd/>
          </a:ln>
          <a:effectLst/>
        </p:spPr>
      </p:pic>
      <p:pic>
        <p:nvPicPr>
          <p:cNvPr id="14339" name="Picture 3"/>
          <p:cNvPicPr>
            <a:picLocks noGrp="1" noChangeAspect="1" noChangeArrowheads="1"/>
          </p:cNvPicPr>
          <p:nvPr>
            <p:ph sz="half" idx="2"/>
          </p:nvPr>
        </p:nvPicPr>
        <p:blipFill>
          <a:blip r:embed="rId3"/>
          <a:srcRect/>
          <a:stretch>
            <a:fillRect/>
          </a:stretch>
        </p:blipFill>
        <p:spPr bwMode="auto">
          <a:xfrm>
            <a:off x="4648200" y="2398006"/>
            <a:ext cx="4038600" cy="2930351"/>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29</Words>
  <Application>Microsoft Office PowerPoint</Application>
  <PresentationFormat>Diavoorstelling (4:3)</PresentationFormat>
  <Paragraphs>15</Paragraphs>
  <Slides>14</Slides>
  <Notes>0</Notes>
  <HiddenSlides>0</HiddenSlides>
  <MMClips>0</MMClips>
  <ScaleCrop>false</ScaleCrop>
  <HeadingPairs>
    <vt:vector size="4" baseType="variant">
      <vt:variant>
        <vt:lpstr>Thema</vt:lpstr>
      </vt:variant>
      <vt:variant>
        <vt:i4>1</vt:i4>
      </vt:variant>
      <vt:variant>
        <vt:lpstr>Diatitels</vt:lpstr>
      </vt:variant>
      <vt:variant>
        <vt:i4>14</vt:i4>
      </vt:variant>
    </vt:vector>
  </HeadingPairs>
  <TitlesOfParts>
    <vt:vector size="15" baseType="lpstr">
      <vt:lpstr>Larissa-Design</vt:lpstr>
      <vt:lpstr>PowerPoint-presentatie</vt:lpstr>
      <vt:lpstr>Vor und nach einer detox-Anwendung 1.Praxisbeispiel: 78 jährige Patientin, starke familiäre Belastung, Asthmatikerin, ständiger  Hustenreiz  stärker werdend über Tag, Schlafstörungen: </vt:lpstr>
      <vt:lpstr>Vor und nach einer Detoxbehandlung 1.Praxisbeispiel: Kundin fühlte sich nach der Behandlung extrem entspannt. Sie bemerkte etwa 3Wochen eine wesentliche Verbesserung beim Einatmen und hatte nur noch einen leichten Hustenreiz. Auch die Schlafqualität verbesserte sich</vt:lpstr>
      <vt:lpstr>Detox-Anwendung 2.Praxisbeispiel: 52 jähriger Mann, Fliesenleger, wird seit Jahren wegen eines Ekzems (Kontaktallergie) an der rechten Hand schulmedizinisch und homöopathisch behandelt . Am Tag nach der Detox-Anwendung  war sein Allgemeinbefinden wesentlich besser, er fühlte sich ruhiger und der Juckreiz an der Hand war sehr erträglich</vt:lpstr>
      <vt:lpstr>Detox-Ma/Mi 3.Praxisbeispiel: 61 jährige Frau wurde vor 2Jahren mit einem neuen Kniegelenk operiert. Bei ihrem ersten Besuch in der Praxis klagte Sie über ständige Schmerzen. Das Knie war stark angeschwollen Bein sehr schlecht durchblutet und die  Gewebe-Konsistenz war extrem hat.   4Tage nach der Detoxbehandlung war eine enorme Verbesserung der Beweglichkeit des Knies festzustellen, nur noch ein Spannungsgefühl, die Schwellung war stark abgeklungen und das Gewebe fühlte sich weich und beweglich an.  </vt:lpstr>
      <vt:lpstr>Detox-Anwendung 4.Praxisbeispiel: 52jährige Frau, Lehrerin, starke Stressbelastung und seit 6 Monaten in  Behandlung wegen ständiger Rücken- und Nackenschmerzen, das Gewebe fühlte sich hart und wenig verschiebbar an.  Kundin beschrieb ihr Allgemeinbefinden schon einen Tag nach der Behandlung als wesentlich besser,  sehr entspannt und frei von Rückenschmerzen, auch die Schlafqualität habe sich verbessert. Alle Energieblockaden waren beseitigt.  </vt:lpstr>
      <vt:lpstr>Detox-Anwendung 5.Praxisbeispiel  A: 26 jährige Frau, Blutgerinsel im Kopf, seit 2Jahren in ärztlicher Behandlung, noch immer starke Kopfschmerzen und Sehstörung, fühlt sich sehr deprimiert. Nach der Anwendung hatten sich alle Energieblockaden aufgelöst, Kundin hat sehr gut geschlafen und fühlt sich ausgeglichen und fit, die Kopfschmerzintensität hat sich von 7 auf 4 (Skala bis 10) reduziert.</vt:lpstr>
      <vt:lpstr>Detox- Anwendung 5.Praxisbeispiel  B</vt:lpstr>
      <vt:lpstr>Detox-Arme/Nacken 6. Praxisbeispiel: 48 jährige Frau, Buchhalterin, klagt über Nacken-Schulter und Oberarmschmerzen,  das Gewebe ist schwammig mit deutlich fühlbaren Verhärtungen vor allem an den Oberarmen.   Schön direkt nach der Anwendung ist eine deutliche Veränderung fühl- u. sichtbar, es sind kaum mehr Verhärtungen tastbar, kein Schmerz, der Umfang der Oberarme hat sich um 2 cm reduziert.</vt:lpstr>
      <vt:lpstr>Detox-Anwendung 7.Praxisbeispiel A: 49 jährige Frau, Kindergärtnerin, multiple rheumatische Erkrankung, in Schüben  immer wieder  starke  Schmerzen  im Rücken  und  den Beinen, Schmerzskala 7-8   schlechte  Schlafqualität und depressive   Stimmung.  Direkt nach der Behandlung hat die Kundin eine frische Gesichtsfarbe und sie fühlt sich sehr entspannt. Seither  schläft sie wesentlich besser, die Schmerzintensität wird von ihr  nun mit 5 bewertet. </vt:lpstr>
      <vt:lpstr> Detox-Anwendung. 7.Praxisbeispiel B: 49 jährige Frau, Kindergärtnerin, multiple rheumatische Erkrankung, in Schüben  immer wieder  starke  Schmerzen  im Rücken  und  den Beinen, Schmerzskala 7-8    schlechte  Schlafqualität und depressive  Stimmung  Kundin   reagiert   sehr  positiv   auf     die Detox-Anwendung    und lässt sich regelmäßig behandeln</vt:lpstr>
      <vt:lpstr> Detox-Anwendung  8.Praxisbeispiel A: 58 jährige Frau, starke familiäre Belastung, fühlt sich stark unter Druck,  fühlt sich ausgebrannt und erschöpft.  Schlechte Schlafqualität, wird 4 bis 5x wach in der Nacht.  Nach der Behandlung fühlt sich die Kundin sehr entspannt, etwas müde  aber sie hat eine frische Gesichtsfarbe. In der Nacht ist sie nur 1x aufgestanden ansonsten hat sie seit Monaten das erste Mal durchgeschlafen. </vt:lpstr>
      <vt:lpstr>Detox-Anwendung  8.Praxisbeispiel B: 58 jährige Frau, starke familiäre Belastung, fühlt sich stark unter Druck,  fühlt sich ausgebrannt und erschöpft.  Schlechte Schlafqualität, wird 4 bis 5x wach in der Nacht. Nach der Behandlung fühlt sich die Kundin sehr entspannt, etwas müde  aber sie hat eine frische Gesichtsfarbe. In der Nacht ist sie nur 1x aufgestanden ansonsten hat sie seit Monaten das erste Mal durchgeschlafen</vt:lpstr>
      <vt:lpstr>Mann 65, vor- nach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Itt</dc:title>
  <dc:creator>OEM</dc:creator>
  <cp:lastModifiedBy>Den Boer</cp:lastModifiedBy>
  <cp:revision>39</cp:revision>
  <dcterms:created xsi:type="dcterms:W3CDTF">2011-03-03T13:33:02Z</dcterms:created>
  <dcterms:modified xsi:type="dcterms:W3CDTF">2016-06-17T12:55:39Z</dcterms:modified>
</cp:coreProperties>
</file>