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32" r:id="rId2"/>
    <p:sldId id="378" r:id="rId3"/>
    <p:sldId id="333" r:id="rId4"/>
    <p:sldId id="334" r:id="rId5"/>
    <p:sldId id="335" r:id="rId6"/>
    <p:sldId id="336" r:id="rId7"/>
    <p:sldId id="379" r:id="rId8"/>
    <p:sldId id="337" r:id="rId9"/>
    <p:sldId id="338" r:id="rId10"/>
    <p:sldId id="339" r:id="rId11"/>
    <p:sldId id="351" r:id="rId12"/>
    <p:sldId id="340" r:id="rId13"/>
    <p:sldId id="341" r:id="rId14"/>
    <p:sldId id="342" r:id="rId15"/>
    <p:sldId id="343" r:id="rId16"/>
    <p:sldId id="344" r:id="rId17"/>
    <p:sldId id="345" r:id="rId18"/>
    <p:sldId id="346" r:id="rId19"/>
    <p:sldId id="347" r:id="rId20"/>
    <p:sldId id="348" r:id="rId21"/>
    <p:sldId id="349" r:id="rId22"/>
    <p:sldId id="350" r:id="rId23"/>
    <p:sldId id="382" r:id="rId2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8" autoAdjust="0"/>
    <p:restoredTop sz="94660"/>
  </p:normalViewPr>
  <p:slideViewPr>
    <p:cSldViewPr snapToGrid="0">
      <p:cViewPr varScale="1">
        <p:scale>
          <a:sx n="116" d="100"/>
          <a:sy n="116" d="100"/>
        </p:scale>
        <p:origin x="108" y="414"/>
      </p:cViewPr>
      <p:guideLst/>
    </p:cSldViewPr>
  </p:slideViewPr>
  <p:notesTextViewPr>
    <p:cViewPr>
      <p:scale>
        <a:sx n="1" d="1"/>
        <a:sy n="1" d="1"/>
      </p:scale>
      <p:origin x="0" y="0"/>
    </p:cViewPr>
  </p:notesTextViewPr>
  <p:sorterViewPr>
    <p:cViewPr>
      <p:scale>
        <a:sx n="100" d="100"/>
        <a:sy n="100" d="100"/>
      </p:scale>
      <p:origin x="0" y="-125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72654F-5BF8-4347-9BB8-CF380E3543A1}" type="datetimeFigureOut">
              <a:rPr lang="nl-NL" smtClean="0"/>
              <a:t>5-3-2019</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03D3A8-281C-420B-991D-8DC45D2AEC11}" type="slidenum">
              <a:rPr lang="nl-NL" smtClean="0"/>
              <a:t>‹nr.›</a:t>
            </a:fld>
            <a:endParaRPr lang="nl-NL"/>
          </a:p>
        </p:txBody>
      </p:sp>
    </p:spTree>
    <p:extLst>
      <p:ext uri="{BB962C8B-B14F-4D97-AF65-F5344CB8AC3E}">
        <p14:creationId xmlns:p14="http://schemas.microsoft.com/office/powerpoint/2010/main" val="851432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1</a:t>
            </a:fld>
            <a:endParaRPr lang="nl-NL"/>
          </a:p>
        </p:txBody>
      </p:sp>
    </p:spTree>
    <p:extLst>
      <p:ext uri="{BB962C8B-B14F-4D97-AF65-F5344CB8AC3E}">
        <p14:creationId xmlns:p14="http://schemas.microsoft.com/office/powerpoint/2010/main" val="227058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2</a:t>
            </a:fld>
            <a:endParaRPr lang="nl-NL"/>
          </a:p>
        </p:txBody>
      </p:sp>
    </p:spTree>
    <p:extLst>
      <p:ext uri="{BB962C8B-B14F-4D97-AF65-F5344CB8AC3E}">
        <p14:creationId xmlns:p14="http://schemas.microsoft.com/office/powerpoint/2010/main" val="1265139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3</a:t>
            </a:fld>
            <a:endParaRPr lang="nl-NL"/>
          </a:p>
        </p:txBody>
      </p:sp>
    </p:spTree>
    <p:extLst>
      <p:ext uri="{BB962C8B-B14F-4D97-AF65-F5344CB8AC3E}">
        <p14:creationId xmlns:p14="http://schemas.microsoft.com/office/powerpoint/2010/main" val="686266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4</a:t>
            </a:fld>
            <a:endParaRPr lang="nl-NL"/>
          </a:p>
        </p:txBody>
      </p:sp>
    </p:spTree>
    <p:extLst>
      <p:ext uri="{BB962C8B-B14F-4D97-AF65-F5344CB8AC3E}">
        <p14:creationId xmlns:p14="http://schemas.microsoft.com/office/powerpoint/2010/main" val="271045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5</a:t>
            </a:fld>
            <a:endParaRPr lang="nl-NL"/>
          </a:p>
        </p:txBody>
      </p:sp>
    </p:spTree>
    <p:extLst>
      <p:ext uri="{BB962C8B-B14F-4D97-AF65-F5344CB8AC3E}">
        <p14:creationId xmlns:p14="http://schemas.microsoft.com/office/powerpoint/2010/main" val="4004172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6</a:t>
            </a:fld>
            <a:endParaRPr lang="nl-NL"/>
          </a:p>
        </p:txBody>
      </p:sp>
    </p:spTree>
    <p:extLst>
      <p:ext uri="{BB962C8B-B14F-4D97-AF65-F5344CB8AC3E}">
        <p14:creationId xmlns:p14="http://schemas.microsoft.com/office/powerpoint/2010/main" val="1385220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7</a:t>
            </a:fld>
            <a:endParaRPr lang="nl-NL"/>
          </a:p>
        </p:txBody>
      </p:sp>
    </p:spTree>
    <p:extLst>
      <p:ext uri="{BB962C8B-B14F-4D97-AF65-F5344CB8AC3E}">
        <p14:creationId xmlns:p14="http://schemas.microsoft.com/office/powerpoint/2010/main" val="16008458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8</a:t>
            </a:fld>
            <a:endParaRPr lang="nl-NL"/>
          </a:p>
        </p:txBody>
      </p:sp>
    </p:spTree>
    <p:extLst>
      <p:ext uri="{BB962C8B-B14F-4D97-AF65-F5344CB8AC3E}">
        <p14:creationId xmlns:p14="http://schemas.microsoft.com/office/powerpoint/2010/main" val="8870385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9</a:t>
            </a:fld>
            <a:endParaRPr lang="nl-NL"/>
          </a:p>
        </p:txBody>
      </p:sp>
    </p:spTree>
    <p:extLst>
      <p:ext uri="{BB962C8B-B14F-4D97-AF65-F5344CB8AC3E}">
        <p14:creationId xmlns:p14="http://schemas.microsoft.com/office/powerpoint/2010/main" val="28465716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10</a:t>
            </a:fld>
            <a:endParaRPr lang="nl-NL"/>
          </a:p>
        </p:txBody>
      </p:sp>
    </p:spTree>
    <p:extLst>
      <p:ext uri="{BB962C8B-B14F-4D97-AF65-F5344CB8AC3E}">
        <p14:creationId xmlns:p14="http://schemas.microsoft.com/office/powerpoint/2010/main" val="41864504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11</a:t>
            </a:fld>
            <a:endParaRPr lang="nl-NL"/>
          </a:p>
        </p:txBody>
      </p:sp>
    </p:spTree>
    <p:extLst>
      <p:ext uri="{BB962C8B-B14F-4D97-AF65-F5344CB8AC3E}">
        <p14:creationId xmlns:p14="http://schemas.microsoft.com/office/powerpoint/2010/main" val="23473969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12</a:t>
            </a:fld>
            <a:endParaRPr lang="nl-NL"/>
          </a:p>
        </p:txBody>
      </p:sp>
    </p:spTree>
    <p:extLst>
      <p:ext uri="{BB962C8B-B14F-4D97-AF65-F5344CB8AC3E}">
        <p14:creationId xmlns:p14="http://schemas.microsoft.com/office/powerpoint/2010/main" val="2583942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13</a:t>
            </a:fld>
            <a:endParaRPr lang="nl-NL"/>
          </a:p>
        </p:txBody>
      </p:sp>
    </p:spTree>
    <p:extLst>
      <p:ext uri="{BB962C8B-B14F-4D97-AF65-F5344CB8AC3E}">
        <p14:creationId xmlns:p14="http://schemas.microsoft.com/office/powerpoint/2010/main" val="11591083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14</a:t>
            </a:fld>
            <a:endParaRPr lang="nl-NL"/>
          </a:p>
        </p:txBody>
      </p:sp>
    </p:spTree>
    <p:extLst>
      <p:ext uri="{BB962C8B-B14F-4D97-AF65-F5344CB8AC3E}">
        <p14:creationId xmlns:p14="http://schemas.microsoft.com/office/powerpoint/2010/main" val="1604802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15</a:t>
            </a:fld>
            <a:endParaRPr lang="nl-NL"/>
          </a:p>
        </p:txBody>
      </p:sp>
    </p:spTree>
    <p:extLst>
      <p:ext uri="{BB962C8B-B14F-4D97-AF65-F5344CB8AC3E}">
        <p14:creationId xmlns:p14="http://schemas.microsoft.com/office/powerpoint/2010/main" val="35930130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16</a:t>
            </a:fld>
            <a:endParaRPr lang="nl-NL"/>
          </a:p>
        </p:txBody>
      </p:sp>
    </p:spTree>
    <p:extLst>
      <p:ext uri="{BB962C8B-B14F-4D97-AF65-F5344CB8AC3E}">
        <p14:creationId xmlns:p14="http://schemas.microsoft.com/office/powerpoint/2010/main" val="21393042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17</a:t>
            </a:fld>
            <a:endParaRPr lang="nl-NL"/>
          </a:p>
        </p:txBody>
      </p:sp>
    </p:spTree>
    <p:extLst>
      <p:ext uri="{BB962C8B-B14F-4D97-AF65-F5344CB8AC3E}">
        <p14:creationId xmlns:p14="http://schemas.microsoft.com/office/powerpoint/2010/main" val="42012413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18</a:t>
            </a:fld>
            <a:endParaRPr lang="nl-NL"/>
          </a:p>
        </p:txBody>
      </p:sp>
    </p:spTree>
    <p:extLst>
      <p:ext uri="{BB962C8B-B14F-4D97-AF65-F5344CB8AC3E}">
        <p14:creationId xmlns:p14="http://schemas.microsoft.com/office/powerpoint/2010/main" val="31987388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19</a:t>
            </a:fld>
            <a:endParaRPr lang="nl-NL"/>
          </a:p>
        </p:txBody>
      </p:sp>
    </p:spTree>
    <p:extLst>
      <p:ext uri="{BB962C8B-B14F-4D97-AF65-F5344CB8AC3E}">
        <p14:creationId xmlns:p14="http://schemas.microsoft.com/office/powerpoint/2010/main" val="773919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20</a:t>
            </a:fld>
            <a:endParaRPr lang="nl-NL"/>
          </a:p>
        </p:txBody>
      </p:sp>
    </p:spTree>
    <p:extLst>
      <p:ext uri="{BB962C8B-B14F-4D97-AF65-F5344CB8AC3E}">
        <p14:creationId xmlns:p14="http://schemas.microsoft.com/office/powerpoint/2010/main" val="27867967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21</a:t>
            </a:fld>
            <a:endParaRPr lang="nl-NL"/>
          </a:p>
        </p:txBody>
      </p:sp>
    </p:spTree>
    <p:extLst>
      <p:ext uri="{BB962C8B-B14F-4D97-AF65-F5344CB8AC3E}">
        <p14:creationId xmlns:p14="http://schemas.microsoft.com/office/powerpoint/2010/main" val="24494158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22</a:t>
            </a:fld>
            <a:endParaRPr lang="nl-NL"/>
          </a:p>
        </p:txBody>
      </p:sp>
    </p:spTree>
    <p:extLst>
      <p:ext uri="{BB962C8B-B14F-4D97-AF65-F5344CB8AC3E}">
        <p14:creationId xmlns:p14="http://schemas.microsoft.com/office/powerpoint/2010/main" val="17486516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1997 is </a:t>
            </a:r>
            <a:r>
              <a:rPr lang="nl-NL" dirty="0" err="1"/>
              <a:t>Raymedy</a:t>
            </a:r>
            <a:r>
              <a:rPr lang="nl-NL" dirty="0"/>
              <a:t> opgericht, toen met de naam ‘</a:t>
            </a:r>
            <a:r>
              <a:rPr lang="nl-NL" dirty="0" err="1"/>
              <a:t>Raitec</a:t>
            </a:r>
            <a:r>
              <a:rPr lang="nl-NL" dirty="0"/>
              <a:t>’. Het doel was en is om het fantastische potentieel van </a:t>
            </a:r>
            <a:r>
              <a:rPr lang="nl-NL" dirty="0" err="1"/>
              <a:t>elektro-magnetisme</a:t>
            </a:r>
            <a:r>
              <a:rPr lang="nl-NL" dirty="0"/>
              <a:t> en licht voor </a:t>
            </a:r>
            <a:r>
              <a:rPr lang="nl-NL" dirty="0" err="1"/>
              <a:t>patienten</a:t>
            </a:r>
            <a:r>
              <a:rPr lang="nl-NL" dirty="0"/>
              <a:t> toegankelijk te maken. De ontdekkingen op het gebied van </a:t>
            </a:r>
            <a:r>
              <a:rPr lang="nl-NL" dirty="0" err="1"/>
              <a:t>elektro-magnetisme</a:t>
            </a:r>
            <a:r>
              <a:rPr lang="nl-NL" dirty="0"/>
              <a:t> zijn de basis van de technologische revolutie. Ook in de geneeskunde heeft dit de enorme ontwikkelingen op diagnostisch gebied mogelijk gemaakt, van Röntgen tot MRI en CT scan. Gek genoeg zijn de therapeutische mogelijkheden niet verder gekomen dan een randverschijnsel. </a:t>
            </a:r>
          </a:p>
        </p:txBody>
      </p:sp>
      <p:sp>
        <p:nvSpPr>
          <p:cNvPr id="4" name="Tijdelijke aanduiding voor dianummer 3"/>
          <p:cNvSpPr>
            <a:spLocks noGrp="1"/>
          </p:cNvSpPr>
          <p:nvPr>
            <p:ph type="sldNum" sz="quarter" idx="10"/>
          </p:nvPr>
        </p:nvSpPr>
        <p:spPr/>
        <p:txBody>
          <a:bodyPr/>
          <a:lstStyle/>
          <a:p>
            <a:fld id="{3E5DA81E-C396-4A6D-A70A-39C3788CA7FD}" type="slidenum">
              <a:rPr lang="nl-NL" smtClean="0"/>
              <a:t>23</a:t>
            </a:fld>
            <a:endParaRPr lang="nl-NL"/>
          </a:p>
        </p:txBody>
      </p:sp>
    </p:spTree>
    <p:extLst>
      <p:ext uri="{BB962C8B-B14F-4D97-AF65-F5344CB8AC3E}">
        <p14:creationId xmlns:p14="http://schemas.microsoft.com/office/powerpoint/2010/main" val="15428875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D3B21-E016-4AC5-9B8F-F3A7C9D7F43E}"/>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2CBABE67-EF89-4BB9-8EB7-A49829EA57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3930E0DD-FFE9-4861-833E-C059B9B9842E}"/>
              </a:ext>
            </a:extLst>
          </p:cNvPr>
          <p:cNvSpPr>
            <a:spLocks noGrp="1"/>
          </p:cNvSpPr>
          <p:nvPr>
            <p:ph type="dt" sz="half" idx="10"/>
          </p:nvPr>
        </p:nvSpPr>
        <p:spPr/>
        <p:txBody>
          <a:bodyPr/>
          <a:lstStyle/>
          <a:p>
            <a:fld id="{60C29DB1-ACEC-4AB4-8A81-9C9C5828A408}" type="datetimeFigureOut">
              <a:rPr lang="nl-NL" smtClean="0"/>
              <a:t>5-3-2019</a:t>
            </a:fld>
            <a:endParaRPr lang="nl-NL"/>
          </a:p>
        </p:txBody>
      </p:sp>
      <p:sp>
        <p:nvSpPr>
          <p:cNvPr id="5" name="Tijdelijke aanduiding voor voettekst 4">
            <a:extLst>
              <a:ext uri="{FF2B5EF4-FFF2-40B4-BE49-F238E27FC236}">
                <a16:creationId xmlns:a16="http://schemas.microsoft.com/office/drawing/2014/main" id="{9F454B50-39F8-4E16-A3D0-7C9E526F15F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F74B019-FB69-40BE-82CD-E714F8FAF285}"/>
              </a:ext>
            </a:extLst>
          </p:cNvPr>
          <p:cNvSpPr>
            <a:spLocks noGrp="1"/>
          </p:cNvSpPr>
          <p:nvPr>
            <p:ph type="sldNum" sz="quarter" idx="12"/>
          </p:nvPr>
        </p:nvSpPr>
        <p:spPr/>
        <p:txBody>
          <a:bodyPr/>
          <a:lstStyle/>
          <a:p>
            <a:fld id="{9163C34C-0025-4AC1-9102-AC15C93E675D}" type="slidenum">
              <a:rPr lang="nl-NL" smtClean="0"/>
              <a:t>‹nr.›</a:t>
            </a:fld>
            <a:endParaRPr lang="nl-NL"/>
          </a:p>
        </p:txBody>
      </p:sp>
    </p:spTree>
    <p:extLst>
      <p:ext uri="{BB962C8B-B14F-4D97-AF65-F5344CB8AC3E}">
        <p14:creationId xmlns:p14="http://schemas.microsoft.com/office/powerpoint/2010/main" val="1458011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19EB53-67E7-4358-AFA7-BACE5C3B65F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729E8ACC-3797-4E47-ABA5-6A188D4F22F4}"/>
              </a:ext>
            </a:extLst>
          </p:cNvPr>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9E11AEE-5664-411B-9DA2-4B18F35548D5}"/>
              </a:ext>
            </a:extLst>
          </p:cNvPr>
          <p:cNvSpPr>
            <a:spLocks noGrp="1"/>
          </p:cNvSpPr>
          <p:nvPr>
            <p:ph type="dt" sz="half" idx="10"/>
          </p:nvPr>
        </p:nvSpPr>
        <p:spPr/>
        <p:txBody>
          <a:bodyPr/>
          <a:lstStyle/>
          <a:p>
            <a:fld id="{60C29DB1-ACEC-4AB4-8A81-9C9C5828A408}" type="datetimeFigureOut">
              <a:rPr lang="nl-NL" smtClean="0"/>
              <a:t>5-3-2019</a:t>
            </a:fld>
            <a:endParaRPr lang="nl-NL"/>
          </a:p>
        </p:txBody>
      </p:sp>
      <p:sp>
        <p:nvSpPr>
          <p:cNvPr id="5" name="Tijdelijke aanduiding voor voettekst 4">
            <a:extLst>
              <a:ext uri="{FF2B5EF4-FFF2-40B4-BE49-F238E27FC236}">
                <a16:creationId xmlns:a16="http://schemas.microsoft.com/office/drawing/2014/main" id="{5A159BB4-AFC4-4163-B31C-B10F33535A3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BA55B49-491C-4503-9F3D-DFBC47914CDE}"/>
              </a:ext>
            </a:extLst>
          </p:cNvPr>
          <p:cNvSpPr>
            <a:spLocks noGrp="1"/>
          </p:cNvSpPr>
          <p:nvPr>
            <p:ph type="sldNum" sz="quarter" idx="12"/>
          </p:nvPr>
        </p:nvSpPr>
        <p:spPr/>
        <p:txBody>
          <a:bodyPr/>
          <a:lstStyle/>
          <a:p>
            <a:fld id="{9163C34C-0025-4AC1-9102-AC15C93E675D}" type="slidenum">
              <a:rPr lang="nl-NL" smtClean="0"/>
              <a:t>‹nr.›</a:t>
            </a:fld>
            <a:endParaRPr lang="nl-NL"/>
          </a:p>
        </p:txBody>
      </p:sp>
    </p:spTree>
    <p:extLst>
      <p:ext uri="{BB962C8B-B14F-4D97-AF65-F5344CB8AC3E}">
        <p14:creationId xmlns:p14="http://schemas.microsoft.com/office/powerpoint/2010/main" val="1714792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5BCB90-224C-4B41-9EA4-7B4C40EE3817}"/>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6B7C9611-5F0D-470E-AF63-DA227D6EF6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Tijdelijke aanduiding voor datum 3">
            <a:extLst>
              <a:ext uri="{FF2B5EF4-FFF2-40B4-BE49-F238E27FC236}">
                <a16:creationId xmlns:a16="http://schemas.microsoft.com/office/drawing/2014/main" id="{B2916EB7-8800-429E-844E-FDEEF57C67C3}"/>
              </a:ext>
            </a:extLst>
          </p:cNvPr>
          <p:cNvSpPr>
            <a:spLocks noGrp="1"/>
          </p:cNvSpPr>
          <p:nvPr>
            <p:ph type="dt" sz="half" idx="10"/>
          </p:nvPr>
        </p:nvSpPr>
        <p:spPr/>
        <p:txBody>
          <a:bodyPr/>
          <a:lstStyle/>
          <a:p>
            <a:fld id="{60C29DB1-ACEC-4AB4-8A81-9C9C5828A408}" type="datetimeFigureOut">
              <a:rPr lang="nl-NL" smtClean="0"/>
              <a:t>5-3-2019</a:t>
            </a:fld>
            <a:endParaRPr lang="nl-NL"/>
          </a:p>
        </p:txBody>
      </p:sp>
      <p:sp>
        <p:nvSpPr>
          <p:cNvPr id="5" name="Tijdelijke aanduiding voor voettekst 4">
            <a:extLst>
              <a:ext uri="{FF2B5EF4-FFF2-40B4-BE49-F238E27FC236}">
                <a16:creationId xmlns:a16="http://schemas.microsoft.com/office/drawing/2014/main" id="{E0268B65-AF33-452D-B22C-BC869932A02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711AF90-EE6C-4787-9317-ED8139A42CC6}"/>
              </a:ext>
            </a:extLst>
          </p:cNvPr>
          <p:cNvSpPr>
            <a:spLocks noGrp="1"/>
          </p:cNvSpPr>
          <p:nvPr>
            <p:ph type="sldNum" sz="quarter" idx="12"/>
          </p:nvPr>
        </p:nvSpPr>
        <p:spPr/>
        <p:txBody>
          <a:bodyPr/>
          <a:lstStyle/>
          <a:p>
            <a:fld id="{9163C34C-0025-4AC1-9102-AC15C93E675D}" type="slidenum">
              <a:rPr lang="nl-NL" smtClean="0"/>
              <a:t>‹nr.›</a:t>
            </a:fld>
            <a:endParaRPr lang="nl-NL"/>
          </a:p>
        </p:txBody>
      </p:sp>
    </p:spTree>
    <p:extLst>
      <p:ext uri="{BB962C8B-B14F-4D97-AF65-F5344CB8AC3E}">
        <p14:creationId xmlns:p14="http://schemas.microsoft.com/office/powerpoint/2010/main" val="4092971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806AC1-7792-4A59-8DFB-37353F3C5EE2}"/>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4BE9409-B98D-4B47-98A3-B6CE002D16F0}"/>
              </a:ext>
            </a:extLst>
          </p:cNvPr>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FAFFBD19-499F-47B1-92A7-377888467E1C}"/>
              </a:ext>
            </a:extLst>
          </p:cNvPr>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78877959-0605-440F-9607-D04DA938E33B}"/>
              </a:ext>
            </a:extLst>
          </p:cNvPr>
          <p:cNvSpPr>
            <a:spLocks noGrp="1"/>
          </p:cNvSpPr>
          <p:nvPr>
            <p:ph type="dt" sz="half" idx="10"/>
          </p:nvPr>
        </p:nvSpPr>
        <p:spPr/>
        <p:txBody>
          <a:bodyPr/>
          <a:lstStyle/>
          <a:p>
            <a:fld id="{60C29DB1-ACEC-4AB4-8A81-9C9C5828A408}" type="datetimeFigureOut">
              <a:rPr lang="nl-NL" smtClean="0"/>
              <a:t>5-3-2019</a:t>
            </a:fld>
            <a:endParaRPr lang="nl-NL"/>
          </a:p>
        </p:txBody>
      </p:sp>
      <p:sp>
        <p:nvSpPr>
          <p:cNvPr id="6" name="Tijdelijke aanduiding voor voettekst 5">
            <a:extLst>
              <a:ext uri="{FF2B5EF4-FFF2-40B4-BE49-F238E27FC236}">
                <a16:creationId xmlns:a16="http://schemas.microsoft.com/office/drawing/2014/main" id="{8F699556-C084-4950-B353-3D04CB70526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6CAC6853-B458-407A-9F46-DB6D6CB86154}"/>
              </a:ext>
            </a:extLst>
          </p:cNvPr>
          <p:cNvSpPr>
            <a:spLocks noGrp="1"/>
          </p:cNvSpPr>
          <p:nvPr>
            <p:ph type="sldNum" sz="quarter" idx="12"/>
          </p:nvPr>
        </p:nvSpPr>
        <p:spPr/>
        <p:txBody>
          <a:bodyPr/>
          <a:lstStyle/>
          <a:p>
            <a:fld id="{9163C34C-0025-4AC1-9102-AC15C93E675D}" type="slidenum">
              <a:rPr lang="nl-NL" smtClean="0"/>
              <a:t>‹nr.›</a:t>
            </a:fld>
            <a:endParaRPr lang="nl-NL"/>
          </a:p>
        </p:txBody>
      </p:sp>
    </p:spTree>
    <p:extLst>
      <p:ext uri="{BB962C8B-B14F-4D97-AF65-F5344CB8AC3E}">
        <p14:creationId xmlns:p14="http://schemas.microsoft.com/office/powerpoint/2010/main" val="2710480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C71BCF-C6E7-4552-996C-F952D687F38D}"/>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0ABD9637-CC76-4788-9DAB-DAD0047F1E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a:extLst>
              <a:ext uri="{FF2B5EF4-FFF2-40B4-BE49-F238E27FC236}">
                <a16:creationId xmlns:a16="http://schemas.microsoft.com/office/drawing/2014/main" id="{06ADF9FB-A2E8-46BA-9C49-3A44514AAFFB}"/>
              </a:ext>
            </a:extLst>
          </p:cNvPr>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3F65769B-AD88-44C1-8E2E-CFD97B5B18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a:extLst>
              <a:ext uri="{FF2B5EF4-FFF2-40B4-BE49-F238E27FC236}">
                <a16:creationId xmlns:a16="http://schemas.microsoft.com/office/drawing/2014/main" id="{2D147111-C6E0-474B-B6E0-F33220FEB176}"/>
              </a:ext>
            </a:extLst>
          </p:cNvPr>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C0D729CC-679D-493C-8E89-DB03B65CF89F}"/>
              </a:ext>
            </a:extLst>
          </p:cNvPr>
          <p:cNvSpPr>
            <a:spLocks noGrp="1"/>
          </p:cNvSpPr>
          <p:nvPr>
            <p:ph type="dt" sz="half" idx="10"/>
          </p:nvPr>
        </p:nvSpPr>
        <p:spPr/>
        <p:txBody>
          <a:bodyPr/>
          <a:lstStyle/>
          <a:p>
            <a:fld id="{60C29DB1-ACEC-4AB4-8A81-9C9C5828A408}" type="datetimeFigureOut">
              <a:rPr lang="nl-NL" smtClean="0"/>
              <a:t>5-3-2019</a:t>
            </a:fld>
            <a:endParaRPr lang="nl-NL"/>
          </a:p>
        </p:txBody>
      </p:sp>
      <p:sp>
        <p:nvSpPr>
          <p:cNvPr id="8" name="Tijdelijke aanduiding voor voettekst 7">
            <a:extLst>
              <a:ext uri="{FF2B5EF4-FFF2-40B4-BE49-F238E27FC236}">
                <a16:creationId xmlns:a16="http://schemas.microsoft.com/office/drawing/2014/main" id="{5DFEA260-17F9-4941-AB25-A0A860D419C3}"/>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B4FDD55A-0011-4049-A051-554454D07A67}"/>
              </a:ext>
            </a:extLst>
          </p:cNvPr>
          <p:cNvSpPr>
            <a:spLocks noGrp="1"/>
          </p:cNvSpPr>
          <p:nvPr>
            <p:ph type="sldNum" sz="quarter" idx="12"/>
          </p:nvPr>
        </p:nvSpPr>
        <p:spPr/>
        <p:txBody>
          <a:bodyPr/>
          <a:lstStyle/>
          <a:p>
            <a:fld id="{9163C34C-0025-4AC1-9102-AC15C93E675D}" type="slidenum">
              <a:rPr lang="nl-NL" smtClean="0"/>
              <a:t>‹nr.›</a:t>
            </a:fld>
            <a:endParaRPr lang="nl-NL"/>
          </a:p>
        </p:txBody>
      </p:sp>
    </p:spTree>
    <p:extLst>
      <p:ext uri="{BB962C8B-B14F-4D97-AF65-F5344CB8AC3E}">
        <p14:creationId xmlns:p14="http://schemas.microsoft.com/office/powerpoint/2010/main" val="886245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A49945-545C-4ADE-894E-2EBA0A54CA99}"/>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280E89A6-E974-4B21-9182-8072036A63E1}"/>
              </a:ext>
            </a:extLst>
          </p:cNvPr>
          <p:cNvSpPr>
            <a:spLocks noGrp="1"/>
          </p:cNvSpPr>
          <p:nvPr>
            <p:ph type="dt" sz="half" idx="10"/>
          </p:nvPr>
        </p:nvSpPr>
        <p:spPr/>
        <p:txBody>
          <a:bodyPr/>
          <a:lstStyle/>
          <a:p>
            <a:fld id="{60C29DB1-ACEC-4AB4-8A81-9C9C5828A408}" type="datetimeFigureOut">
              <a:rPr lang="nl-NL" smtClean="0"/>
              <a:t>5-3-2019</a:t>
            </a:fld>
            <a:endParaRPr lang="nl-NL"/>
          </a:p>
        </p:txBody>
      </p:sp>
      <p:sp>
        <p:nvSpPr>
          <p:cNvPr id="4" name="Tijdelijke aanduiding voor voettekst 3">
            <a:extLst>
              <a:ext uri="{FF2B5EF4-FFF2-40B4-BE49-F238E27FC236}">
                <a16:creationId xmlns:a16="http://schemas.microsoft.com/office/drawing/2014/main" id="{00999652-B273-4643-A854-DBC6988485BA}"/>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9B357EBB-9606-4AD7-A075-1C18A14EC393}"/>
              </a:ext>
            </a:extLst>
          </p:cNvPr>
          <p:cNvSpPr>
            <a:spLocks noGrp="1"/>
          </p:cNvSpPr>
          <p:nvPr>
            <p:ph type="sldNum" sz="quarter" idx="12"/>
          </p:nvPr>
        </p:nvSpPr>
        <p:spPr/>
        <p:txBody>
          <a:bodyPr/>
          <a:lstStyle/>
          <a:p>
            <a:fld id="{9163C34C-0025-4AC1-9102-AC15C93E675D}" type="slidenum">
              <a:rPr lang="nl-NL" smtClean="0"/>
              <a:t>‹nr.›</a:t>
            </a:fld>
            <a:endParaRPr lang="nl-NL"/>
          </a:p>
        </p:txBody>
      </p:sp>
    </p:spTree>
    <p:extLst>
      <p:ext uri="{BB962C8B-B14F-4D97-AF65-F5344CB8AC3E}">
        <p14:creationId xmlns:p14="http://schemas.microsoft.com/office/powerpoint/2010/main" val="3324205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E000A8EF-5AB1-44B8-A4BC-B532D42279A6}"/>
              </a:ext>
            </a:extLst>
          </p:cNvPr>
          <p:cNvSpPr>
            <a:spLocks noGrp="1"/>
          </p:cNvSpPr>
          <p:nvPr>
            <p:ph type="dt" sz="half" idx="10"/>
          </p:nvPr>
        </p:nvSpPr>
        <p:spPr/>
        <p:txBody>
          <a:bodyPr/>
          <a:lstStyle/>
          <a:p>
            <a:fld id="{60C29DB1-ACEC-4AB4-8A81-9C9C5828A408}" type="datetimeFigureOut">
              <a:rPr lang="nl-NL" smtClean="0"/>
              <a:t>5-3-2019</a:t>
            </a:fld>
            <a:endParaRPr lang="nl-NL"/>
          </a:p>
        </p:txBody>
      </p:sp>
      <p:sp>
        <p:nvSpPr>
          <p:cNvPr id="3" name="Tijdelijke aanduiding voor voettekst 2">
            <a:extLst>
              <a:ext uri="{FF2B5EF4-FFF2-40B4-BE49-F238E27FC236}">
                <a16:creationId xmlns:a16="http://schemas.microsoft.com/office/drawing/2014/main" id="{4D967168-7C4D-4FD6-8D41-177AD25506A2}"/>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5A1CA842-57DD-42B2-854A-321312EBD0FC}"/>
              </a:ext>
            </a:extLst>
          </p:cNvPr>
          <p:cNvSpPr>
            <a:spLocks noGrp="1"/>
          </p:cNvSpPr>
          <p:nvPr>
            <p:ph type="sldNum" sz="quarter" idx="12"/>
          </p:nvPr>
        </p:nvSpPr>
        <p:spPr/>
        <p:txBody>
          <a:bodyPr/>
          <a:lstStyle/>
          <a:p>
            <a:fld id="{9163C34C-0025-4AC1-9102-AC15C93E675D}" type="slidenum">
              <a:rPr lang="nl-NL" smtClean="0"/>
              <a:t>‹nr.›</a:t>
            </a:fld>
            <a:endParaRPr lang="nl-NL"/>
          </a:p>
        </p:txBody>
      </p:sp>
    </p:spTree>
    <p:extLst>
      <p:ext uri="{BB962C8B-B14F-4D97-AF65-F5344CB8AC3E}">
        <p14:creationId xmlns:p14="http://schemas.microsoft.com/office/powerpoint/2010/main" val="2926299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7D6EB8-9BBF-4E99-B18D-239086733E68}"/>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A5F0BB19-F15F-4DC8-A79C-51C054313B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4CC97918-9D91-4400-ABD9-419934FA69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3DE905EA-D971-4676-B703-A5883435A5D4}"/>
              </a:ext>
            </a:extLst>
          </p:cNvPr>
          <p:cNvSpPr>
            <a:spLocks noGrp="1"/>
          </p:cNvSpPr>
          <p:nvPr>
            <p:ph type="dt" sz="half" idx="10"/>
          </p:nvPr>
        </p:nvSpPr>
        <p:spPr/>
        <p:txBody>
          <a:bodyPr/>
          <a:lstStyle/>
          <a:p>
            <a:fld id="{60C29DB1-ACEC-4AB4-8A81-9C9C5828A408}" type="datetimeFigureOut">
              <a:rPr lang="nl-NL" smtClean="0"/>
              <a:t>5-3-2019</a:t>
            </a:fld>
            <a:endParaRPr lang="nl-NL"/>
          </a:p>
        </p:txBody>
      </p:sp>
      <p:sp>
        <p:nvSpPr>
          <p:cNvPr id="6" name="Tijdelijke aanduiding voor voettekst 5">
            <a:extLst>
              <a:ext uri="{FF2B5EF4-FFF2-40B4-BE49-F238E27FC236}">
                <a16:creationId xmlns:a16="http://schemas.microsoft.com/office/drawing/2014/main" id="{E48ED2CE-091A-4AB2-BBFD-87859584FA8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4AA173B-AE85-413B-9A13-C2C3B55D35DD}"/>
              </a:ext>
            </a:extLst>
          </p:cNvPr>
          <p:cNvSpPr>
            <a:spLocks noGrp="1"/>
          </p:cNvSpPr>
          <p:nvPr>
            <p:ph type="sldNum" sz="quarter" idx="12"/>
          </p:nvPr>
        </p:nvSpPr>
        <p:spPr/>
        <p:txBody>
          <a:bodyPr/>
          <a:lstStyle/>
          <a:p>
            <a:fld id="{9163C34C-0025-4AC1-9102-AC15C93E675D}" type="slidenum">
              <a:rPr lang="nl-NL" smtClean="0"/>
              <a:t>‹nr.›</a:t>
            </a:fld>
            <a:endParaRPr lang="nl-NL"/>
          </a:p>
        </p:txBody>
      </p:sp>
    </p:spTree>
    <p:extLst>
      <p:ext uri="{BB962C8B-B14F-4D97-AF65-F5344CB8AC3E}">
        <p14:creationId xmlns:p14="http://schemas.microsoft.com/office/powerpoint/2010/main" val="877154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AFAF2D-15DF-453D-BBAE-2979A289A16A}"/>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04400741-1F69-4A2E-AF06-3B828A652F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CFEF7716-8064-49F2-AD29-000B6635BC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115F3645-5922-4421-B1EA-22DF4BE61C90}"/>
              </a:ext>
            </a:extLst>
          </p:cNvPr>
          <p:cNvSpPr>
            <a:spLocks noGrp="1"/>
          </p:cNvSpPr>
          <p:nvPr>
            <p:ph type="dt" sz="half" idx="10"/>
          </p:nvPr>
        </p:nvSpPr>
        <p:spPr/>
        <p:txBody>
          <a:bodyPr/>
          <a:lstStyle/>
          <a:p>
            <a:fld id="{60C29DB1-ACEC-4AB4-8A81-9C9C5828A408}" type="datetimeFigureOut">
              <a:rPr lang="nl-NL" smtClean="0"/>
              <a:t>5-3-2019</a:t>
            </a:fld>
            <a:endParaRPr lang="nl-NL"/>
          </a:p>
        </p:txBody>
      </p:sp>
      <p:sp>
        <p:nvSpPr>
          <p:cNvPr id="6" name="Tijdelijke aanduiding voor voettekst 5">
            <a:extLst>
              <a:ext uri="{FF2B5EF4-FFF2-40B4-BE49-F238E27FC236}">
                <a16:creationId xmlns:a16="http://schemas.microsoft.com/office/drawing/2014/main" id="{3843678F-8EF2-46F0-8BD5-D75181FB091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897A032F-4175-4CEF-8FBC-A4516F060968}"/>
              </a:ext>
            </a:extLst>
          </p:cNvPr>
          <p:cNvSpPr>
            <a:spLocks noGrp="1"/>
          </p:cNvSpPr>
          <p:nvPr>
            <p:ph type="sldNum" sz="quarter" idx="12"/>
          </p:nvPr>
        </p:nvSpPr>
        <p:spPr/>
        <p:txBody>
          <a:bodyPr/>
          <a:lstStyle/>
          <a:p>
            <a:fld id="{9163C34C-0025-4AC1-9102-AC15C93E675D}" type="slidenum">
              <a:rPr lang="nl-NL" smtClean="0"/>
              <a:t>‹nr.›</a:t>
            </a:fld>
            <a:endParaRPr lang="nl-NL"/>
          </a:p>
        </p:txBody>
      </p:sp>
    </p:spTree>
    <p:extLst>
      <p:ext uri="{BB962C8B-B14F-4D97-AF65-F5344CB8AC3E}">
        <p14:creationId xmlns:p14="http://schemas.microsoft.com/office/powerpoint/2010/main" val="398993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364539-0B85-4B5F-978C-74A0FE57BCBD}"/>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6918CF9E-6369-40B4-8CCC-0AE72462FB39}"/>
              </a:ext>
            </a:extLst>
          </p:cNvPr>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9C4C75F-8102-4A38-9D7A-471A15BDDC1E}"/>
              </a:ext>
            </a:extLst>
          </p:cNvPr>
          <p:cNvSpPr>
            <a:spLocks noGrp="1"/>
          </p:cNvSpPr>
          <p:nvPr>
            <p:ph type="dt" sz="half" idx="10"/>
          </p:nvPr>
        </p:nvSpPr>
        <p:spPr/>
        <p:txBody>
          <a:bodyPr/>
          <a:lstStyle/>
          <a:p>
            <a:fld id="{60C29DB1-ACEC-4AB4-8A81-9C9C5828A408}" type="datetimeFigureOut">
              <a:rPr lang="nl-NL" smtClean="0"/>
              <a:t>5-3-2019</a:t>
            </a:fld>
            <a:endParaRPr lang="nl-NL"/>
          </a:p>
        </p:txBody>
      </p:sp>
      <p:sp>
        <p:nvSpPr>
          <p:cNvPr id="5" name="Tijdelijke aanduiding voor voettekst 4">
            <a:extLst>
              <a:ext uri="{FF2B5EF4-FFF2-40B4-BE49-F238E27FC236}">
                <a16:creationId xmlns:a16="http://schemas.microsoft.com/office/drawing/2014/main" id="{EED36590-7BA7-4DAF-BD99-034F5FADC4C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C7B583C-02DC-423D-96DE-1C5C819512C3}"/>
              </a:ext>
            </a:extLst>
          </p:cNvPr>
          <p:cNvSpPr>
            <a:spLocks noGrp="1"/>
          </p:cNvSpPr>
          <p:nvPr>
            <p:ph type="sldNum" sz="quarter" idx="12"/>
          </p:nvPr>
        </p:nvSpPr>
        <p:spPr/>
        <p:txBody>
          <a:bodyPr/>
          <a:lstStyle/>
          <a:p>
            <a:fld id="{9163C34C-0025-4AC1-9102-AC15C93E675D}" type="slidenum">
              <a:rPr lang="nl-NL" smtClean="0"/>
              <a:t>‹nr.›</a:t>
            </a:fld>
            <a:endParaRPr lang="nl-NL"/>
          </a:p>
        </p:txBody>
      </p:sp>
    </p:spTree>
    <p:extLst>
      <p:ext uri="{BB962C8B-B14F-4D97-AF65-F5344CB8AC3E}">
        <p14:creationId xmlns:p14="http://schemas.microsoft.com/office/powerpoint/2010/main" val="4158881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0EDCAD15-0E30-4E5D-BE22-1E3DF9B61B89}"/>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0E217934-C49A-4B74-AA98-43EE5DBE818C}"/>
              </a:ext>
            </a:extLst>
          </p:cNvPr>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B704F2D-1924-4356-92A1-276C85342002}"/>
              </a:ext>
            </a:extLst>
          </p:cNvPr>
          <p:cNvSpPr>
            <a:spLocks noGrp="1"/>
          </p:cNvSpPr>
          <p:nvPr>
            <p:ph type="dt" sz="half" idx="10"/>
          </p:nvPr>
        </p:nvSpPr>
        <p:spPr/>
        <p:txBody>
          <a:bodyPr/>
          <a:lstStyle/>
          <a:p>
            <a:fld id="{60C29DB1-ACEC-4AB4-8A81-9C9C5828A408}" type="datetimeFigureOut">
              <a:rPr lang="nl-NL" smtClean="0"/>
              <a:t>5-3-2019</a:t>
            </a:fld>
            <a:endParaRPr lang="nl-NL"/>
          </a:p>
        </p:txBody>
      </p:sp>
      <p:sp>
        <p:nvSpPr>
          <p:cNvPr id="5" name="Tijdelijke aanduiding voor voettekst 4">
            <a:extLst>
              <a:ext uri="{FF2B5EF4-FFF2-40B4-BE49-F238E27FC236}">
                <a16:creationId xmlns:a16="http://schemas.microsoft.com/office/drawing/2014/main" id="{8E313EAD-63E4-419E-883E-105F7400F5E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55660F2-67A3-4D35-BC84-B316BF99E6B0}"/>
              </a:ext>
            </a:extLst>
          </p:cNvPr>
          <p:cNvSpPr>
            <a:spLocks noGrp="1"/>
          </p:cNvSpPr>
          <p:nvPr>
            <p:ph type="sldNum" sz="quarter" idx="12"/>
          </p:nvPr>
        </p:nvSpPr>
        <p:spPr/>
        <p:txBody>
          <a:bodyPr/>
          <a:lstStyle/>
          <a:p>
            <a:fld id="{9163C34C-0025-4AC1-9102-AC15C93E675D}" type="slidenum">
              <a:rPr lang="nl-NL" smtClean="0"/>
              <a:t>‹nr.›</a:t>
            </a:fld>
            <a:endParaRPr lang="nl-NL"/>
          </a:p>
        </p:txBody>
      </p:sp>
    </p:spTree>
    <p:extLst>
      <p:ext uri="{BB962C8B-B14F-4D97-AF65-F5344CB8AC3E}">
        <p14:creationId xmlns:p14="http://schemas.microsoft.com/office/powerpoint/2010/main" val="2072313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CD73869C-BFAB-4338-A849-7526D8B193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33B52CB4-DBA7-484D-8E7E-223DFE6934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54C729E-24F0-4EC2-9BD5-BFA9662791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C29DB1-ACEC-4AB4-8A81-9C9C5828A408}" type="datetimeFigureOut">
              <a:rPr lang="nl-NL" smtClean="0"/>
              <a:t>5-3-2019</a:t>
            </a:fld>
            <a:endParaRPr lang="nl-NL"/>
          </a:p>
        </p:txBody>
      </p:sp>
      <p:sp>
        <p:nvSpPr>
          <p:cNvPr id="5" name="Tijdelijke aanduiding voor voettekst 4">
            <a:extLst>
              <a:ext uri="{FF2B5EF4-FFF2-40B4-BE49-F238E27FC236}">
                <a16:creationId xmlns:a16="http://schemas.microsoft.com/office/drawing/2014/main" id="{20837746-502F-48B2-94E1-4590F59BA4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09E1A8EE-54CE-4628-8E07-38CA56A33A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63C34C-0025-4AC1-9102-AC15C93E675D}" type="slidenum">
              <a:rPr lang="nl-NL" smtClean="0"/>
              <a:t>‹nr.›</a:t>
            </a:fld>
            <a:endParaRPr lang="nl-NL"/>
          </a:p>
        </p:txBody>
      </p:sp>
    </p:spTree>
    <p:extLst>
      <p:ext uri="{BB962C8B-B14F-4D97-AF65-F5344CB8AC3E}">
        <p14:creationId xmlns:p14="http://schemas.microsoft.com/office/powerpoint/2010/main" val="25323121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2.png"/><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png"/><Relationship Id="rId7"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a:extLst>
              <a:ext uri="{FF2B5EF4-FFF2-40B4-BE49-F238E27FC236}">
                <a16:creationId xmlns:a16="http://schemas.microsoft.com/office/drawing/2014/main" id="{F31CB086-4242-45CE-ACFB-5CB2492B8C7A}"/>
              </a:ext>
            </a:extLst>
          </p:cNvPr>
          <p:cNvSpPr>
            <a:spLocks noGrp="1"/>
          </p:cNvSpPr>
          <p:nvPr>
            <p:ph type="ctrTitle"/>
          </p:nvPr>
        </p:nvSpPr>
        <p:spPr>
          <a:xfrm>
            <a:off x="2573866" y="2794000"/>
            <a:ext cx="7478109" cy="1931145"/>
          </a:xfrm>
        </p:spPr>
        <p:txBody>
          <a:bodyPr>
            <a:normAutofit/>
          </a:bodyPr>
          <a:lstStyle/>
          <a:p>
            <a:r>
              <a:rPr lang="nl-NL" sz="4400" b="1" dirty="0" err="1">
                <a:solidFill>
                  <a:srgbClr val="3399FF"/>
                </a:solidFill>
              </a:rPr>
              <a:t>Wer</a:t>
            </a:r>
            <a:r>
              <a:rPr lang="nl-NL" sz="4400" b="1" dirty="0">
                <a:solidFill>
                  <a:srgbClr val="3399FF"/>
                </a:solidFill>
              </a:rPr>
              <a:t> </a:t>
            </a:r>
            <a:r>
              <a:rPr lang="nl-NL" sz="4400" b="1" dirty="0" err="1">
                <a:solidFill>
                  <a:srgbClr val="3399FF"/>
                </a:solidFill>
              </a:rPr>
              <a:t>heilt</a:t>
            </a:r>
            <a:r>
              <a:rPr lang="nl-NL" sz="4400" b="1" dirty="0">
                <a:solidFill>
                  <a:srgbClr val="3399FF"/>
                </a:solidFill>
              </a:rPr>
              <a:t>, hat recht</a:t>
            </a:r>
          </a:p>
        </p:txBody>
      </p:sp>
      <p:sp>
        <p:nvSpPr>
          <p:cNvPr id="5" name="Ondertitel 4">
            <a:extLst>
              <a:ext uri="{FF2B5EF4-FFF2-40B4-BE49-F238E27FC236}">
                <a16:creationId xmlns:a16="http://schemas.microsoft.com/office/drawing/2014/main" id="{7DEC0CB2-B59E-459D-8C68-892AFB3A5A14}"/>
              </a:ext>
            </a:extLst>
          </p:cNvPr>
          <p:cNvSpPr>
            <a:spLocks noGrp="1"/>
          </p:cNvSpPr>
          <p:nvPr>
            <p:ph type="subTitle" idx="1"/>
          </p:nvPr>
        </p:nvSpPr>
        <p:spPr>
          <a:xfrm>
            <a:off x="1740920" y="932156"/>
            <a:ext cx="9144000" cy="1655762"/>
          </a:xfrm>
        </p:spPr>
        <p:txBody>
          <a:bodyPr>
            <a:normAutofit fontScale="70000" lnSpcReduction="20000"/>
          </a:bodyPr>
          <a:lstStyle/>
          <a:p>
            <a:r>
              <a:rPr lang="nl-NL" sz="6000" dirty="0" err="1">
                <a:solidFill>
                  <a:srgbClr val="3399FF"/>
                </a:solidFill>
              </a:rPr>
              <a:t>Kasuistik</a:t>
            </a:r>
            <a:r>
              <a:rPr lang="nl-NL" sz="6000" dirty="0">
                <a:solidFill>
                  <a:srgbClr val="3399FF"/>
                </a:solidFill>
              </a:rPr>
              <a:t>: </a:t>
            </a:r>
          </a:p>
          <a:p>
            <a:r>
              <a:rPr lang="nl-NL" sz="6000" dirty="0">
                <a:solidFill>
                  <a:srgbClr val="3399FF"/>
                </a:solidFill>
              </a:rPr>
              <a:t>Das </a:t>
            </a:r>
            <a:r>
              <a:rPr lang="nl-NL" sz="6000" dirty="0" err="1">
                <a:solidFill>
                  <a:srgbClr val="3399FF"/>
                </a:solidFill>
              </a:rPr>
              <a:t>aufstellen</a:t>
            </a:r>
            <a:r>
              <a:rPr lang="nl-NL" sz="6000" dirty="0">
                <a:solidFill>
                  <a:srgbClr val="3399FF"/>
                </a:solidFill>
              </a:rPr>
              <a:t> </a:t>
            </a:r>
            <a:r>
              <a:rPr lang="nl-NL" sz="6000" dirty="0" err="1">
                <a:solidFill>
                  <a:srgbClr val="3399FF"/>
                </a:solidFill>
              </a:rPr>
              <a:t>einer</a:t>
            </a:r>
            <a:r>
              <a:rPr lang="nl-NL" sz="6000" dirty="0">
                <a:solidFill>
                  <a:srgbClr val="3399FF"/>
                </a:solidFill>
              </a:rPr>
              <a:t> </a:t>
            </a:r>
            <a:r>
              <a:rPr lang="nl-NL" sz="6000" dirty="0" err="1">
                <a:solidFill>
                  <a:srgbClr val="3399FF"/>
                </a:solidFill>
              </a:rPr>
              <a:t>Fallbeschreibung</a:t>
            </a:r>
            <a:r>
              <a:rPr lang="nl-NL" sz="6000" dirty="0">
                <a:solidFill>
                  <a:srgbClr val="3399FF"/>
                </a:solidFill>
              </a:rPr>
              <a:t> </a:t>
            </a:r>
          </a:p>
        </p:txBody>
      </p:sp>
    </p:spTree>
    <p:extLst>
      <p:ext uri="{BB962C8B-B14F-4D97-AF65-F5344CB8AC3E}">
        <p14:creationId xmlns:p14="http://schemas.microsoft.com/office/powerpoint/2010/main" val="91101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a:extLst>
              <a:ext uri="{FF2B5EF4-FFF2-40B4-BE49-F238E27FC236}">
                <a16:creationId xmlns:a16="http://schemas.microsoft.com/office/drawing/2014/main" id="{F31CB086-4242-45CE-ACFB-5CB2492B8C7A}"/>
              </a:ext>
            </a:extLst>
          </p:cNvPr>
          <p:cNvSpPr>
            <a:spLocks noGrp="1"/>
          </p:cNvSpPr>
          <p:nvPr>
            <p:ph type="ctrTitle"/>
          </p:nvPr>
        </p:nvSpPr>
        <p:spPr>
          <a:xfrm>
            <a:off x="675503" y="2468881"/>
            <a:ext cx="10840994" cy="4969888"/>
          </a:xfrm>
        </p:spPr>
        <p:txBody>
          <a:bodyPr>
            <a:normAutofit fontScale="90000"/>
          </a:bodyPr>
          <a:lstStyle/>
          <a:p>
            <a:pPr algn="l"/>
            <a:r>
              <a:rPr lang="nl-NL" sz="4400" b="1" dirty="0">
                <a:solidFill>
                  <a:srgbClr val="3399FF"/>
                </a:solidFill>
              </a:rPr>
              <a:t>* </a:t>
            </a:r>
            <a:r>
              <a:rPr lang="nl-NL" sz="4400" b="1" dirty="0" err="1">
                <a:solidFill>
                  <a:srgbClr val="3399FF"/>
                </a:solidFill>
              </a:rPr>
              <a:t>Erfahrungsaustausch</a:t>
            </a:r>
            <a:br>
              <a:rPr lang="nl-NL" sz="4400" b="1" dirty="0">
                <a:solidFill>
                  <a:srgbClr val="3399FF"/>
                </a:solidFill>
              </a:rPr>
            </a:br>
            <a:r>
              <a:rPr lang="nl-NL" sz="4400" b="1" dirty="0">
                <a:solidFill>
                  <a:srgbClr val="3399FF"/>
                </a:solidFill>
              </a:rPr>
              <a:t>* </a:t>
            </a:r>
            <a:r>
              <a:rPr lang="nl-NL" sz="4400" b="1" dirty="0" err="1">
                <a:solidFill>
                  <a:srgbClr val="3399FF"/>
                </a:solidFill>
              </a:rPr>
              <a:t>Aufbau</a:t>
            </a:r>
            <a:r>
              <a:rPr lang="nl-NL" sz="4400" b="1" dirty="0">
                <a:solidFill>
                  <a:srgbClr val="3399FF"/>
                </a:solidFill>
              </a:rPr>
              <a:t> </a:t>
            </a:r>
            <a:r>
              <a:rPr lang="nl-NL" sz="4400" b="1" dirty="0" err="1">
                <a:solidFill>
                  <a:srgbClr val="3399FF"/>
                </a:solidFill>
              </a:rPr>
              <a:t>einer</a:t>
            </a:r>
            <a:r>
              <a:rPr lang="nl-NL" sz="4400" b="1" dirty="0">
                <a:solidFill>
                  <a:srgbClr val="3399FF"/>
                </a:solidFill>
              </a:rPr>
              <a:t> </a:t>
            </a:r>
            <a:r>
              <a:rPr lang="nl-NL" sz="4400" b="1" dirty="0" err="1">
                <a:solidFill>
                  <a:srgbClr val="3399FF"/>
                </a:solidFill>
              </a:rPr>
              <a:t>Datenbank</a:t>
            </a:r>
            <a:r>
              <a:rPr lang="nl-NL" sz="4400" b="1" dirty="0">
                <a:solidFill>
                  <a:srgbClr val="3399FF"/>
                </a:solidFill>
              </a:rPr>
              <a:t> </a:t>
            </a:r>
            <a:r>
              <a:rPr lang="nl-NL" sz="4400" b="1" dirty="0" err="1">
                <a:solidFill>
                  <a:srgbClr val="3399FF"/>
                </a:solidFill>
              </a:rPr>
              <a:t>mit</a:t>
            </a:r>
            <a:r>
              <a:rPr lang="nl-NL" sz="4400" b="1" dirty="0">
                <a:solidFill>
                  <a:srgbClr val="3399FF"/>
                </a:solidFill>
              </a:rPr>
              <a:t>  </a:t>
            </a:r>
            <a:r>
              <a:rPr lang="nl-NL" sz="4400" b="1" dirty="0" err="1">
                <a:solidFill>
                  <a:srgbClr val="3399FF"/>
                </a:solidFill>
              </a:rPr>
              <a:t>Fallbeispiele</a:t>
            </a:r>
            <a:br>
              <a:rPr lang="nl-NL" sz="4400" b="1" dirty="0">
                <a:solidFill>
                  <a:srgbClr val="3399FF"/>
                </a:solidFill>
              </a:rPr>
            </a:br>
            <a:r>
              <a:rPr lang="nl-NL" sz="4400" b="1" dirty="0">
                <a:solidFill>
                  <a:srgbClr val="3399FF"/>
                </a:solidFill>
              </a:rPr>
              <a:t>* </a:t>
            </a:r>
            <a:r>
              <a:rPr lang="nl-NL" sz="4400" b="1" dirty="0" err="1">
                <a:solidFill>
                  <a:srgbClr val="3399FF"/>
                </a:solidFill>
              </a:rPr>
              <a:t>Zertifizierung</a:t>
            </a:r>
            <a:br>
              <a:rPr lang="nl-NL" sz="4400" b="1" dirty="0">
                <a:solidFill>
                  <a:srgbClr val="3399FF"/>
                </a:solidFill>
              </a:rPr>
            </a:br>
            <a:r>
              <a:rPr lang="nl-NL" sz="4400" b="1" dirty="0">
                <a:solidFill>
                  <a:srgbClr val="3399FF"/>
                </a:solidFill>
              </a:rPr>
              <a:t>* </a:t>
            </a:r>
            <a:r>
              <a:rPr lang="nl-NL" sz="4400" b="1" dirty="0" err="1">
                <a:solidFill>
                  <a:srgbClr val="3399FF"/>
                </a:solidFill>
              </a:rPr>
              <a:t>Kompetenzsteigerung</a:t>
            </a:r>
            <a:r>
              <a:rPr lang="nl-NL" sz="4400" b="1" dirty="0">
                <a:solidFill>
                  <a:srgbClr val="3399FF"/>
                </a:solidFill>
              </a:rPr>
              <a:t> der </a:t>
            </a:r>
            <a:r>
              <a:rPr lang="nl-NL" sz="4400" b="1" dirty="0" err="1">
                <a:solidFill>
                  <a:srgbClr val="3399FF"/>
                </a:solidFill>
              </a:rPr>
              <a:t>Anwender</a:t>
            </a:r>
            <a:br>
              <a:rPr lang="nl-NL" sz="4400" b="1" dirty="0">
                <a:solidFill>
                  <a:srgbClr val="3399FF"/>
                </a:solidFill>
              </a:rPr>
            </a:br>
            <a:r>
              <a:rPr lang="nl-NL" sz="4400" b="1" dirty="0">
                <a:solidFill>
                  <a:srgbClr val="3399FF"/>
                </a:solidFill>
              </a:rPr>
              <a:t>* </a:t>
            </a:r>
            <a:r>
              <a:rPr lang="nl-NL" sz="4400" b="1" dirty="0" err="1">
                <a:solidFill>
                  <a:srgbClr val="3399FF"/>
                </a:solidFill>
              </a:rPr>
              <a:t>Ständiges</a:t>
            </a:r>
            <a:r>
              <a:rPr lang="nl-NL" sz="4400" b="1" dirty="0">
                <a:solidFill>
                  <a:srgbClr val="3399FF"/>
                </a:solidFill>
              </a:rPr>
              <a:t> Training</a:t>
            </a:r>
            <a:br>
              <a:rPr lang="nl-NL" sz="4400" b="1" dirty="0">
                <a:solidFill>
                  <a:srgbClr val="3399FF"/>
                </a:solidFill>
              </a:rPr>
            </a:br>
            <a:r>
              <a:rPr lang="nl-NL" sz="4400" b="1" dirty="0">
                <a:solidFill>
                  <a:srgbClr val="3399FF"/>
                </a:solidFill>
              </a:rPr>
              <a:t>* </a:t>
            </a:r>
            <a:r>
              <a:rPr lang="nl-NL" sz="4400" b="1" dirty="0" err="1">
                <a:solidFill>
                  <a:srgbClr val="3399FF"/>
                </a:solidFill>
              </a:rPr>
              <a:t>Prominenz</a:t>
            </a:r>
            <a:r>
              <a:rPr lang="nl-NL" sz="4400" b="1" dirty="0">
                <a:solidFill>
                  <a:srgbClr val="3399FF"/>
                </a:solidFill>
              </a:rPr>
              <a:t> </a:t>
            </a:r>
            <a:r>
              <a:rPr lang="nl-NL" sz="4400" b="1" dirty="0" err="1">
                <a:solidFill>
                  <a:srgbClr val="3399FF"/>
                </a:solidFill>
              </a:rPr>
              <a:t>von</a:t>
            </a:r>
            <a:r>
              <a:rPr lang="nl-NL" sz="4400" b="1" dirty="0">
                <a:solidFill>
                  <a:srgbClr val="3399FF"/>
                </a:solidFill>
              </a:rPr>
              <a:t> </a:t>
            </a:r>
            <a:r>
              <a:rPr lang="nl-NL" sz="4400" b="1" dirty="0" err="1">
                <a:solidFill>
                  <a:srgbClr val="3399FF"/>
                </a:solidFill>
              </a:rPr>
              <a:t>Raymedy</a:t>
            </a:r>
            <a:r>
              <a:rPr lang="nl-NL" sz="4400" b="1" dirty="0">
                <a:solidFill>
                  <a:srgbClr val="3399FF"/>
                </a:solidFill>
              </a:rPr>
              <a:t> </a:t>
            </a:r>
            <a:r>
              <a:rPr lang="nl-NL" sz="4400" b="1" dirty="0" err="1">
                <a:solidFill>
                  <a:srgbClr val="3399FF"/>
                </a:solidFill>
              </a:rPr>
              <a:t>erhöhen</a:t>
            </a:r>
            <a:br>
              <a:rPr lang="nl-NL" sz="4400" b="1" dirty="0">
                <a:solidFill>
                  <a:srgbClr val="3399FF"/>
                </a:solidFill>
              </a:rPr>
            </a:br>
            <a:r>
              <a:rPr lang="nl-NL" sz="4400" b="1" dirty="0">
                <a:solidFill>
                  <a:srgbClr val="3399FF"/>
                </a:solidFill>
              </a:rPr>
              <a:t>* </a:t>
            </a:r>
            <a:r>
              <a:rPr lang="nl-NL" sz="4400" b="1" dirty="0" err="1">
                <a:solidFill>
                  <a:srgbClr val="3399FF"/>
                </a:solidFill>
              </a:rPr>
              <a:t>für</a:t>
            </a:r>
            <a:r>
              <a:rPr lang="nl-NL" sz="4400" b="1" dirty="0">
                <a:solidFill>
                  <a:srgbClr val="3399FF"/>
                </a:solidFill>
              </a:rPr>
              <a:t> alle Therapeuten </a:t>
            </a:r>
            <a:r>
              <a:rPr lang="nl-NL" sz="4400" b="1" dirty="0" err="1">
                <a:solidFill>
                  <a:srgbClr val="3399FF"/>
                </a:solidFill>
              </a:rPr>
              <a:t>zugänglich</a:t>
            </a:r>
            <a:r>
              <a:rPr lang="nl-NL" sz="4400" b="1" dirty="0">
                <a:solidFill>
                  <a:srgbClr val="3399FF"/>
                </a:solidFill>
              </a:rPr>
              <a:t> </a:t>
            </a:r>
            <a:br>
              <a:rPr lang="nl-NL" sz="4400" b="1" dirty="0">
                <a:solidFill>
                  <a:srgbClr val="3399FF"/>
                </a:solidFill>
              </a:rPr>
            </a:br>
            <a:br>
              <a:rPr lang="nl-NL" sz="4400" b="1" dirty="0">
                <a:solidFill>
                  <a:srgbClr val="3399FF"/>
                </a:solidFill>
              </a:rPr>
            </a:br>
            <a:br>
              <a:rPr lang="nl-NL" sz="4400" b="1" dirty="0">
                <a:solidFill>
                  <a:srgbClr val="3399FF"/>
                </a:solidFill>
              </a:rPr>
            </a:br>
            <a:endParaRPr lang="nl-NL" sz="4400" b="1" dirty="0">
              <a:solidFill>
                <a:srgbClr val="3399FF"/>
              </a:solidFill>
            </a:endParaRPr>
          </a:p>
        </p:txBody>
      </p:sp>
      <p:sp>
        <p:nvSpPr>
          <p:cNvPr id="5" name="Ondertitel 4">
            <a:extLst>
              <a:ext uri="{FF2B5EF4-FFF2-40B4-BE49-F238E27FC236}">
                <a16:creationId xmlns:a16="http://schemas.microsoft.com/office/drawing/2014/main" id="{7DEC0CB2-B59E-459D-8C68-892AFB3A5A14}"/>
              </a:ext>
            </a:extLst>
          </p:cNvPr>
          <p:cNvSpPr>
            <a:spLocks noGrp="1"/>
          </p:cNvSpPr>
          <p:nvPr>
            <p:ph type="subTitle" idx="1"/>
          </p:nvPr>
        </p:nvSpPr>
        <p:spPr>
          <a:xfrm>
            <a:off x="2140024" y="637005"/>
            <a:ext cx="8744895" cy="1950913"/>
          </a:xfrm>
        </p:spPr>
        <p:txBody>
          <a:bodyPr>
            <a:normAutofit/>
          </a:bodyPr>
          <a:lstStyle/>
          <a:p>
            <a:r>
              <a:rPr lang="nl-NL" sz="6000" i="1" dirty="0">
                <a:solidFill>
                  <a:srgbClr val="3399FF"/>
                </a:solidFill>
              </a:rPr>
              <a:t>Das Ziel:</a:t>
            </a:r>
          </a:p>
        </p:txBody>
      </p:sp>
    </p:spTree>
    <p:extLst>
      <p:ext uri="{BB962C8B-B14F-4D97-AF65-F5344CB8AC3E}">
        <p14:creationId xmlns:p14="http://schemas.microsoft.com/office/powerpoint/2010/main" val="1652957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ndertitel 4">
            <a:extLst>
              <a:ext uri="{FF2B5EF4-FFF2-40B4-BE49-F238E27FC236}">
                <a16:creationId xmlns:a16="http://schemas.microsoft.com/office/drawing/2014/main" id="{7DEC0CB2-B59E-459D-8C68-892AFB3A5A14}"/>
              </a:ext>
            </a:extLst>
          </p:cNvPr>
          <p:cNvSpPr>
            <a:spLocks noGrp="1"/>
          </p:cNvSpPr>
          <p:nvPr>
            <p:ph type="subTitle" idx="1"/>
          </p:nvPr>
        </p:nvSpPr>
        <p:spPr>
          <a:xfrm>
            <a:off x="1740920" y="887621"/>
            <a:ext cx="9144000" cy="1655762"/>
          </a:xfrm>
        </p:spPr>
        <p:txBody>
          <a:bodyPr>
            <a:normAutofit/>
          </a:bodyPr>
          <a:lstStyle/>
          <a:p>
            <a:r>
              <a:rPr lang="nl-NL" sz="6000" dirty="0">
                <a:solidFill>
                  <a:srgbClr val="3399FF"/>
                </a:solidFill>
              </a:rPr>
              <a:t>Die </a:t>
            </a:r>
            <a:r>
              <a:rPr lang="nl-NL" sz="6000" dirty="0" err="1">
                <a:solidFill>
                  <a:srgbClr val="3399FF"/>
                </a:solidFill>
              </a:rPr>
              <a:t>Vorteile</a:t>
            </a:r>
            <a:r>
              <a:rPr lang="nl-NL" sz="6000" dirty="0">
                <a:solidFill>
                  <a:srgbClr val="3399FF"/>
                </a:solidFill>
              </a:rPr>
              <a:t> </a:t>
            </a:r>
            <a:r>
              <a:rPr lang="nl-NL" sz="6000" dirty="0" err="1">
                <a:solidFill>
                  <a:srgbClr val="3399FF"/>
                </a:solidFill>
              </a:rPr>
              <a:t>sehen</a:t>
            </a:r>
            <a:r>
              <a:rPr lang="nl-NL" sz="6000" dirty="0">
                <a:solidFill>
                  <a:srgbClr val="3399FF"/>
                </a:solidFill>
              </a:rPr>
              <a:t> </a:t>
            </a:r>
            <a:r>
              <a:rPr lang="nl-NL" sz="6000" dirty="0" err="1">
                <a:solidFill>
                  <a:srgbClr val="3399FF"/>
                </a:solidFill>
              </a:rPr>
              <a:t>Sie</a:t>
            </a:r>
            <a:r>
              <a:rPr lang="nl-NL" sz="6000" dirty="0">
                <a:solidFill>
                  <a:srgbClr val="3399FF"/>
                </a:solidFill>
              </a:rPr>
              <a:t> hier:</a:t>
            </a:r>
          </a:p>
        </p:txBody>
      </p:sp>
      <p:pic>
        <p:nvPicPr>
          <p:cNvPr id="4" name="Afbeelding 3">
            <a:extLst>
              <a:ext uri="{FF2B5EF4-FFF2-40B4-BE49-F238E27FC236}">
                <a16:creationId xmlns:a16="http://schemas.microsoft.com/office/drawing/2014/main" id="{AB12597F-8D48-4B89-BDB7-4E2B7CB85D43}"/>
              </a:ext>
            </a:extLst>
          </p:cNvPr>
          <p:cNvPicPr>
            <a:picLocks noChangeAspect="1"/>
          </p:cNvPicPr>
          <p:nvPr/>
        </p:nvPicPr>
        <p:blipFill>
          <a:blip r:embed="rId5"/>
          <a:stretch>
            <a:fillRect/>
          </a:stretch>
        </p:blipFill>
        <p:spPr>
          <a:xfrm>
            <a:off x="1367328" y="2877163"/>
            <a:ext cx="905013" cy="551837"/>
          </a:xfrm>
          <a:prstGeom prst="rect">
            <a:avLst/>
          </a:prstGeom>
        </p:spPr>
      </p:pic>
      <p:sp>
        <p:nvSpPr>
          <p:cNvPr id="6" name="Tekstvak 5">
            <a:extLst>
              <a:ext uri="{FF2B5EF4-FFF2-40B4-BE49-F238E27FC236}">
                <a16:creationId xmlns:a16="http://schemas.microsoft.com/office/drawing/2014/main" id="{73ABA856-2C8A-4C75-9DB4-BF7EE4258525}"/>
              </a:ext>
            </a:extLst>
          </p:cNvPr>
          <p:cNvSpPr txBox="1"/>
          <p:nvPr/>
        </p:nvSpPr>
        <p:spPr>
          <a:xfrm>
            <a:off x="296562" y="2786545"/>
            <a:ext cx="782595" cy="646331"/>
          </a:xfrm>
          <a:prstGeom prst="rect">
            <a:avLst/>
          </a:prstGeom>
          <a:noFill/>
        </p:spPr>
        <p:txBody>
          <a:bodyPr wrap="square" rtlCol="0">
            <a:spAutoFit/>
          </a:bodyPr>
          <a:lstStyle/>
          <a:p>
            <a:r>
              <a:rPr lang="nl-NL" dirty="0" err="1">
                <a:solidFill>
                  <a:srgbClr val="3399FF"/>
                </a:solidFill>
              </a:rPr>
              <a:t>Gehe</a:t>
            </a:r>
            <a:r>
              <a:rPr lang="nl-NL" dirty="0">
                <a:solidFill>
                  <a:srgbClr val="3399FF"/>
                </a:solidFill>
              </a:rPr>
              <a:t> </a:t>
            </a:r>
            <a:r>
              <a:rPr lang="nl-NL" dirty="0" err="1">
                <a:solidFill>
                  <a:srgbClr val="3399FF"/>
                </a:solidFill>
              </a:rPr>
              <a:t>zu</a:t>
            </a:r>
            <a:r>
              <a:rPr lang="nl-NL" dirty="0">
                <a:solidFill>
                  <a:srgbClr val="3399FF"/>
                </a:solidFill>
              </a:rPr>
              <a:t>:</a:t>
            </a:r>
          </a:p>
        </p:txBody>
      </p:sp>
      <p:sp>
        <p:nvSpPr>
          <p:cNvPr id="7" name="Tekstvak 6">
            <a:extLst>
              <a:ext uri="{FF2B5EF4-FFF2-40B4-BE49-F238E27FC236}">
                <a16:creationId xmlns:a16="http://schemas.microsoft.com/office/drawing/2014/main" id="{1DDF3239-243E-4CB7-ABDB-BC9AD4A44FE2}"/>
              </a:ext>
            </a:extLst>
          </p:cNvPr>
          <p:cNvSpPr txBox="1"/>
          <p:nvPr/>
        </p:nvSpPr>
        <p:spPr>
          <a:xfrm>
            <a:off x="2719882" y="2833809"/>
            <a:ext cx="1250758" cy="646331"/>
          </a:xfrm>
          <a:prstGeom prst="rect">
            <a:avLst/>
          </a:prstGeom>
          <a:noFill/>
        </p:spPr>
        <p:txBody>
          <a:bodyPr wrap="square" rtlCol="0">
            <a:spAutoFit/>
          </a:bodyPr>
          <a:lstStyle/>
          <a:p>
            <a:r>
              <a:rPr lang="nl-NL" dirty="0" err="1">
                <a:solidFill>
                  <a:srgbClr val="3399FF"/>
                </a:solidFill>
              </a:rPr>
              <a:t>Fall</a:t>
            </a:r>
            <a:r>
              <a:rPr lang="nl-NL" dirty="0">
                <a:solidFill>
                  <a:srgbClr val="3399FF"/>
                </a:solidFill>
              </a:rPr>
              <a:t> #94 </a:t>
            </a:r>
            <a:r>
              <a:rPr lang="nl-NL" dirty="0" err="1">
                <a:solidFill>
                  <a:srgbClr val="3399FF"/>
                </a:solidFill>
              </a:rPr>
              <a:t>auswählen</a:t>
            </a:r>
            <a:endParaRPr lang="nl-NL" dirty="0">
              <a:solidFill>
                <a:srgbClr val="3399FF"/>
              </a:solidFill>
            </a:endParaRPr>
          </a:p>
        </p:txBody>
      </p:sp>
      <p:pic>
        <p:nvPicPr>
          <p:cNvPr id="2" name="Afbeelding 1">
            <a:extLst>
              <a:ext uri="{FF2B5EF4-FFF2-40B4-BE49-F238E27FC236}">
                <a16:creationId xmlns:a16="http://schemas.microsoft.com/office/drawing/2014/main" id="{2101060C-C51C-40E7-86B0-7A591F492B84}"/>
              </a:ext>
            </a:extLst>
          </p:cNvPr>
          <p:cNvPicPr>
            <a:picLocks noChangeAspect="1"/>
          </p:cNvPicPr>
          <p:nvPr/>
        </p:nvPicPr>
        <p:blipFill>
          <a:blip r:embed="rId6"/>
          <a:stretch>
            <a:fillRect/>
          </a:stretch>
        </p:blipFill>
        <p:spPr>
          <a:xfrm>
            <a:off x="296562" y="2036264"/>
            <a:ext cx="8848725" cy="352425"/>
          </a:xfrm>
          <a:prstGeom prst="rect">
            <a:avLst/>
          </a:prstGeom>
        </p:spPr>
      </p:pic>
      <p:pic>
        <p:nvPicPr>
          <p:cNvPr id="8" name="Afbeelding 7">
            <a:extLst>
              <a:ext uri="{FF2B5EF4-FFF2-40B4-BE49-F238E27FC236}">
                <a16:creationId xmlns:a16="http://schemas.microsoft.com/office/drawing/2014/main" id="{3450C561-8920-4AC5-824C-C699A950E097}"/>
              </a:ext>
            </a:extLst>
          </p:cNvPr>
          <p:cNvPicPr>
            <a:picLocks noChangeAspect="1"/>
          </p:cNvPicPr>
          <p:nvPr/>
        </p:nvPicPr>
        <p:blipFill>
          <a:blip r:embed="rId7"/>
          <a:stretch>
            <a:fillRect/>
          </a:stretch>
        </p:blipFill>
        <p:spPr>
          <a:xfrm>
            <a:off x="4173289" y="2749206"/>
            <a:ext cx="1922711" cy="3538280"/>
          </a:xfrm>
          <a:prstGeom prst="rect">
            <a:avLst/>
          </a:prstGeom>
        </p:spPr>
      </p:pic>
      <p:sp>
        <p:nvSpPr>
          <p:cNvPr id="9" name="Pijl: omlaag 8">
            <a:extLst>
              <a:ext uri="{FF2B5EF4-FFF2-40B4-BE49-F238E27FC236}">
                <a16:creationId xmlns:a16="http://schemas.microsoft.com/office/drawing/2014/main" id="{3F7499D4-7005-4BCD-B714-44DBC0CBC878}"/>
              </a:ext>
            </a:extLst>
          </p:cNvPr>
          <p:cNvSpPr/>
          <p:nvPr/>
        </p:nvSpPr>
        <p:spPr>
          <a:xfrm>
            <a:off x="4670854" y="1702484"/>
            <a:ext cx="238897" cy="27805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9">
            <a:extLst>
              <a:ext uri="{FF2B5EF4-FFF2-40B4-BE49-F238E27FC236}">
                <a16:creationId xmlns:a16="http://schemas.microsoft.com/office/drawing/2014/main" id="{7BC12707-C320-46F7-AB16-436A760E69E9}"/>
              </a:ext>
            </a:extLst>
          </p:cNvPr>
          <p:cNvSpPr txBox="1"/>
          <p:nvPr/>
        </p:nvSpPr>
        <p:spPr>
          <a:xfrm>
            <a:off x="6528048" y="2677297"/>
            <a:ext cx="3513876" cy="923330"/>
          </a:xfrm>
          <a:prstGeom prst="rect">
            <a:avLst/>
          </a:prstGeom>
          <a:noFill/>
        </p:spPr>
        <p:txBody>
          <a:bodyPr wrap="square" rtlCol="0">
            <a:spAutoFit/>
          </a:bodyPr>
          <a:lstStyle/>
          <a:p>
            <a:r>
              <a:rPr lang="de-DE"/>
              <a:t>In der Datenbank mit Fällen finden Sie die Begründung unter Nummer 94</a:t>
            </a:r>
            <a:endParaRPr lang="nl-NL" dirty="0"/>
          </a:p>
        </p:txBody>
      </p:sp>
      <p:sp>
        <p:nvSpPr>
          <p:cNvPr id="11" name="Pijl: rechts 10">
            <a:extLst>
              <a:ext uri="{FF2B5EF4-FFF2-40B4-BE49-F238E27FC236}">
                <a16:creationId xmlns:a16="http://schemas.microsoft.com/office/drawing/2014/main" id="{BE294A54-1D8A-4D77-A89C-C948E3E0718C}"/>
              </a:ext>
            </a:extLst>
          </p:cNvPr>
          <p:cNvSpPr/>
          <p:nvPr/>
        </p:nvSpPr>
        <p:spPr>
          <a:xfrm>
            <a:off x="4192623" y="3355060"/>
            <a:ext cx="420129" cy="17004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916239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DF043AD1-F4FC-4599-A72A-BD95C94E2B21}"/>
              </a:ext>
            </a:extLst>
          </p:cNvPr>
          <p:cNvPicPr>
            <a:picLocks noChangeAspect="1"/>
          </p:cNvPicPr>
          <p:nvPr/>
        </p:nvPicPr>
        <p:blipFill>
          <a:blip r:embed="rId5"/>
          <a:stretch>
            <a:fillRect/>
          </a:stretch>
        </p:blipFill>
        <p:spPr>
          <a:xfrm>
            <a:off x="3242126" y="1046721"/>
            <a:ext cx="5724525" cy="266700"/>
          </a:xfrm>
          <a:prstGeom prst="rect">
            <a:avLst/>
          </a:prstGeom>
        </p:spPr>
      </p:pic>
      <p:pic>
        <p:nvPicPr>
          <p:cNvPr id="6" name="Afbeelding 5">
            <a:extLst>
              <a:ext uri="{FF2B5EF4-FFF2-40B4-BE49-F238E27FC236}">
                <a16:creationId xmlns:a16="http://schemas.microsoft.com/office/drawing/2014/main" id="{EB564E73-31B9-44C0-89F7-CB1649076510}"/>
              </a:ext>
            </a:extLst>
          </p:cNvPr>
          <p:cNvPicPr>
            <a:picLocks noChangeAspect="1"/>
          </p:cNvPicPr>
          <p:nvPr/>
        </p:nvPicPr>
        <p:blipFill>
          <a:blip r:embed="rId6"/>
          <a:stretch>
            <a:fillRect/>
          </a:stretch>
        </p:blipFill>
        <p:spPr>
          <a:xfrm>
            <a:off x="0" y="1992945"/>
            <a:ext cx="12220528" cy="414625"/>
          </a:xfrm>
          <a:prstGeom prst="rect">
            <a:avLst/>
          </a:prstGeom>
        </p:spPr>
      </p:pic>
      <p:sp>
        <p:nvSpPr>
          <p:cNvPr id="7" name="Rechthoek 6">
            <a:extLst>
              <a:ext uri="{FF2B5EF4-FFF2-40B4-BE49-F238E27FC236}">
                <a16:creationId xmlns:a16="http://schemas.microsoft.com/office/drawing/2014/main" id="{6795809C-3B70-4B58-8E83-8B244681B5CF}"/>
              </a:ext>
            </a:extLst>
          </p:cNvPr>
          <p:cNvSpPr/>
          <p:nvPr/>
        </p:nvSpPr>
        <p:spPr>
          <a:xfrm>
            <a:off x="3242126" y="2450753"/>
            <a:ext cx="6096000" cy="1200329"/>
          </a:xfrm>
          <a:prstGeom prst="rect">
            <a:avLst/>
          </a:prstGeom>
        </p:spPr>
        <p:txBody>
          <a:bodyPr>
            <a:spAutoFit/>
          </a:bodyPr>
          <a:lstStyle/>
          <a:p>
            <a:r>
              <a:rPr lang="nl-NL" dirty="0"/>
              <a:t>Dies </a:t>
            </a:r>
            <a:r>
              <a:rPr lang="nl-NL" dirty="0" err="1"/>
              <a:t>ist</a:t>
            </a:r>
            <a:r>
              <a:rPr lang="nl-NL" dirty="0"/>
              <a:t> </a:t>
            </a:r>
            <a:r>
              <a:rPr lang="nl-NL" dirty="0" err="1"/>
              <a:t>keine</a:t>
            </a:r>
            <a:r>
              <a:rPr lang="nl-NL" dirty="0"/>
              <a:t> </a:t>
            </a:r>
            <a:r>
              <a:rPr lang="nl-NL" dirty="0" err="1"/>
              <a:t>Beschreibung</a:t>
            </a:r>
            <a:r>
              <a:rPr lang="nl-NL" dirty="0"/>
              <a:t> </a:t>
            </a:r>
            <a:r>
              <a:rPr lang="nl-NL" dirty="0" err="1"/>
              <a:t>eines</a:t>
            </a:r>
            <a:r>
              <a:rPr lang="nl-NL" dirty="0"/>
              <a:t> </a:t>
            </a:r>
            <a:r>
              <a:rPr lang="nl-NL" dirty="0" err="1"/>
              <a:t>Behandlungsprozesses</a:t>
            </a:r>
            <a:r>
              <a:rPr lang="nl-NL" dirty="0"/>
              <a:t> </a:t>
            </a:r>
            <a:r>
              <a:rPr lang="nl-NL" dirty="0" err="1"/>
              <a:t>und</a:t>
            </a:r>
            <a:r>
              <a:rPr lang="nl-NL" dirty="0"/>
              <a:t> </a:t>
            </a:r>
            <a:r>
              <a:rPr lang="nl-NL" dirty="0" err="1"/>
              <a:t>enthält</a:t>
            </a:r>
            <a:r>
              <a:rPr lang="nl-NL" dirty="0"/>
              <a:t> </a:t>
            </a:r>
            <a:r>
              <a:rPr lang="nl-NL" dirty="0" err="1"/>
              <a:t>keine</a:t>
            </a:r>
            <a:r>
              <a:rPr lang="nl-NL" dirty="0"/>
              <a:t> </a:t>
            </a:r>
            <a:r>
              <a:rPr lang="nl-NL" dirty="0" err="1"/>
              <a:t>Messungen</a:t>
            </a:r>
            <a:r>
              <a:rPr lang="nl-NL" dirty="0"/>
              <a:t>. Es </a:t>
            </a:r>
            <a:r>
              <a:rPr lang="nl-NL" dirty="0" err="1"/>
              <a:t>ist</a:t>
            </a:r>
            <a:r>
              <a:rPr lang="nl-NL" dirty="0"/>
              <a:t> </a:t>
            </a:r>
            <a:r>
              <a:rPr lang="nl-NL" dirty="0" err="1"/>
              <a:t>eine</a:t>
            </a:r>
            <a:r>
              <a:rPr lang="nl-NL" dirty="0"/>
              <a:t> </a:t>
            </a:r>
            <a:r>
              <a:rPr lang="nl-NL" dirty="0" err="1"/>
              <a:t>Aufforderung</a:t>
            </a:r>
            <a:r>
              <a:rPr lang="nl-NL" dirty="0"/>
              <a:t> </a:t>
            </a:r>
            <a:r>
              <a:rPr lang="nl-NL" dirty="0" err="1"/>
              <a:t>zur</a:t>
            </a:r>
            <a:r>
              <a:rPr lang="nl-NL" dirty="0"/>
              <a:t> </a:t>
            </a:r>
            <a:r>
              <a:rPr lang="nl-NL" dirty="0" err="1"/>
              <a:t>Teilnahme</a:t>
            </a:r>
            <a:r>
              <a:rPr lang="nl-NL" dirty="0"/>
              <a:t> </a:t>
            </a:r>
            <a:r>
              <a:rPr lang="nl-NL" dirty="0" err="1"/>
              <a:t>an</a:t>
            </a:r>
            <a:r>
              <a:rPr lang="nl-NL" dirty="0"/>
              <a:t> der </a:t>
            </a:r>
            <a:r>
              <a:rPr lang="nl-NL" dirty="0" err="1"/>
              <a:t>Sammlung</a:t>
            </a:r>
            <a:r>
              <a:rPr lang="nl-NL" dirty="0"/>
              <a:t> </a:t>
            </a:r>
            <a:r>
              <a:rPr lang="nl-NL" dirty="0" err="1"/>
              <a:t>von</a:t>
            </a:r>
            <a:r>
              <a:rPr lang="nl-NL" dirty="0"/>
              <a:t> </a:t>
            </a:r>
            <a:r>
              <a:rPr lang="nl-NL" dirty="0" err="1"/>
              <a:t>Fallstudien</a:t>
            </a:r>
            <a:r>
              <a:rPr lang="nl-NL" dirty="0"/>
              <a:t> </a:t>
            </a:r>
            <a:r>
              <a:rPr lang="nl-NL" dirty="0" err="1"/>
              <a:t>und</a:t>
            </a:r>
            <a:r>
              <a:rPr lang="nl-NL" dirty="0"/>
              <a:t> </a:t>
            </a:r>
            <a:r>
              <a:rPr lang="nl-NL" dirty="0" err="1"/>
              <a:t>einer</a:t>
            </a:r>
            <a:r>
              <a:rPr lang="nl-NL" dirty="0"/>
              <a:t> </a:t>
            </a:r>
            <a:r>
              <a:rPr lang="nl-NL" dirty="0" err="1"/>
              <a:t>Anweisung</a:t>
            </a:r>
            <a:r>
              <a:rPr lang="nl-NL" dirty="0"/>
              <a:t>, die </a:t>
            </a:r>
            <a:r>
              <a:rPr lang="nl-NL" dirty="0" err="1"/>
              <a:t>ein</a:t>
            </a:r>
            <a:r>
              <a:rPr lang="nl-NL" dirty="0"/>
              <a:t> </a:t>
            </a:r>
            <a:r>
              <a:rPr lang="nl-NL" dirty="0" err="1"/>
              <a:t>Fall</a:t>
            </a:r>
            <a:r>
              <a:rPr lang="nl-NL" dirty="0"/>
              <a:t> </a:t>
            </a:r>
            <a:r>
              <a:rPr lang="nl-NL" dirty="0" err="1"/>
              <a:t>erfüllen</a:t>
            </a:r>
            <a:r>
              <a:rPr lang="nl-NL" dirty="0"/>
              <a:t> </a:t>
            </a:r>
            <a:r>
              <a:rPr lang="nl-NL" dirty="0" err="1"/>
              <a:t>sollte</a:t>
            </a:r>
            <a:r>
              <a:rPr lang="nl-NL" dirty="0"/>
              <a:t>.</a:t>
            </a:r>
          </a:p>
        </p:txBody>
      </p:sp>
      <p:sp>
        <p:nvSpPr>
          <p:cNvPr id="8" name="Tekstvak 7">
            <a:extLst>
              <a:ext uri="{FF2B5EF4-FFF2-40B4-BE49-F238E27FC236}">
                <a16:creationId xmlns:a16="http://schemas.microsoft.com/office/drawing/2014/main" id="{E41440F9-81A2-4607-9112-68DE2E561646}"/>
              </a:ext>
            </a:extLst>
          </p:cNvPr>
          <p:cNvSpPr txBox="1"/>
          <p:nvPr/>
        </p:nvSpPr>
        <p:spPr>
          <a:xfrm>
            <a:off x="2235189" y="978989"/>
            <a:ext cx="1371600" cy="369332"/>
          </a:xfrm>
          <a:prstGeom prst="rect">
            <a:avLst/>
          </a:prstGeom>
          <a:noFill/>
        </p:spPr>
        <p:txBody>
          <a:bodyPr wrap="square" rtlCol="0">
            <a:spAutoFit/>
          </a:bodyPr>
          <a:lstStyle/>
          <a:p>
            <a:r>
              <a:rPr lang="nl-NL" dirty="0" err="1"/>
              <a:t>Gehe</a:t>
            </a:r>
            <a:r>
              <a:rPr lang="nl-NL" dirty="0"/>
              <a:t> </a:t>
            </a:r>
            <a:r>
              <a:rPr lang="nl-NL" dirty="0" err="1"/>
              <a:t>zu</a:t>
            </a:r>
            <a:r>
              <a:rPr lang="nl-NL" dirty="0"/>
              <a:t>:</a:t>
            </a:r>
          </a:p>
        </p:txBody>
      </p:sp>
      <p:sp>
        <p:nvSpPr>
          <p:cNvPr id="9" name="Tekstvak 8">
            <a:extLst>
              <a:ext uri="{FF2B5EF4-FFF2-40B4-BE49-F238E27FC236}">
                <a16:creationId xmlns:a16="http://schemas.microsoft.com/office/drawing/2014/main" id="{E6CA3DF2-A42D-41B5-9BDC-052470B9B9DC}"/>
              </a:ext>
            </a:extLst>
          </p:cNvPr>
          <p:cNvSpPr txBox="1"/>
          <p:nvPr/>
        </p:nvSpPr>
        <p:spPr>
          <a:xfrm>
            <a:off x="1050847" y="2454932"/>
            <a:ext cx="2124526" cy="1200329"/>
          </a:xfrm>
          <a:prstGeom prst="rect">
            <a:avLst/>
          </a:prstGeom>
          <a:noFill/>
        </p:spPr>
        <p:txBody>
          <a:bodyPr wrap="square" rtlCol="0">
            <a:spAutoFit/>
          </a:bodyPr>
          <a:lstStyle/>
          <a:p>
            <a:r>
              <a:rPr lang="de-DE" dirty="0"/>
              <a:t>Klicken Sie auf Anamnesis, Text und Erklärung werden angezeigt:</a:t>
            </a:r>
            <a:endParaRPr lang="nl-NL" dirty="0"/>
          </a:p>
        </p:txBody>
      </p:sp>
      <p:sp>
        <p:nvSpPr>
          <p:cNvPr id="10" name="Tekstvak 9">
            <a:extLst>
              <a:ext uri="{FF2B5EF4-FFF2-40B4-BE49-F238E27FC236}">
                <a16:creationId xmlns:a16="http://schemas.microsoft.com/office/drawing/2014/main" id="{80FAA8E7-31D5-49F4-B059-1EFAD6CE28E3}"/>
              </a:ext>
            </a:extLst>
          </p:cNvPr>
          <p:cNvSpPr txBox="1"/>
          <p:nvPr/>
        </p:nvSpPr>
        <p:spPr>
          <a:xfrm>
            <a:off x="7875374" y="5977467"/>
            <a:ext cx="3214752" cy="369332"/>
          </a:xfrm>
          <a:prstGeom prst="rect">
            <a:avLst/>
          </a:prstGeom>
          <a:noFill/>
        </p:spPr>
        <p:txBody>
          <a:bodyPr wrap="square" rtlCol="0">
            <a:spAutoFit/>
          </a:bodyPr>
          <a:lstStyle/>
          <a:p>
            <a:r>
              <a:rPr lang="nl-NL" dirty="0"/>
              <a:t>…… </a:t>
            </a:r>
            <a:r>
              <a:rPr lang="nl-NL" dirty="0" err="1"/>
              <a:t>und</a:t>
            </a:r>
            <a:r>
              <a:rPr lang="nl-NL" dirty="0"/>
              <a:t> wie </a:t>
            </a:r>
            <a:r>
              <a:rPr lang="nl-NL" dirty="0" err="1"/>
              <a:t>geht</a:t>
            </a:r>
            <a:r>
              <a:rPr lang="nl-NL" dirty="0"/>
              <a:t> es </a:t>
            </a:r>
            <a:r>
              <a:rPr lang="nl-NL" dirty="0" err="1"/>
              <a:t>weiter</a:t>
            </a:r>
            <a:r>
              <a:rPr lang="nl-NL" dirty="0"/>
              <a:t> …?</a:t>
            </a:r>
          </a:p>
        </p:txBody>
      </p:sp>
    </p:spTree>
    <p:extLst>
      <p:ext uri="{BB962C8B-B14F-4D97-AF65-F5344CB8AC3E}">
        <p14:creationId xmlns:p14="http://schemas.microsoft.com/office/powerpoint/2010/main" val="2125225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kstvak 2">
            <a:extLst>
              <a:ext uri="{FF2B5EF4-FFF2-40B4-BE49-F238E27FC236}">
                <a16:creationId xmlns:a16="http://schemas.microsoft.com/office/drawing/2014/main" id="{E5D04879-6A0A-4B2F-B4F7-2813440529C3}"/>
              </a:ext>
            </a:extLst>
          </p:cNvPr>
          <p:cNvSpPr txBox="1"/>
          <p:nvPr/>
        </p:nvSpPr>
        <p:spPr>
          <a:xfrm>
            <a:off x="1541914" y="1083733"/>
            <a:ext cx="9566353" cy="5909310"/>
          </a:xfrm>
          <a:prstGeom prst="rect">
            <a:avLst/>
          </a:prstGeom>
          <a:noFill/>
        </p:spPr>
        <p:txBody>
          <a:bodyPr wrap="square" rtlCol="0">
            <a:spAutoFit/>
          </a:bodyPr>
          <a:lstStyle/>
          <a:p>
            <a:r>
              <a:rPr lang="de-DE" sz="2400" dirty="0">
                <a:solidFill>
                  <a:srgbClr val="3399FF"/>
                </a:solidFill>
              </a:rPr>
              <a:t>Bleiben Sie bei der guten Gewohnheit:  </a:t>
            </a:r>
          </a:p>
          <a:p>
            <a:r>
              <a:rPr lang="de-DE" sz="2400" dirty="0">
                <a:solidFill>
                  <a:srgbClr val="3399FF"/>
                </a:solidFill>
              </a:rPr>
              <a:t>* Machen Sie sich Notizen in den Feldern Anamnese und Notizen.</a:t>
            </a:r>
          </a:p>
          <a:p>
            <a:r>
              <a:rPr lang="de-DE" sz="2400" dirty="0">
                <a:solidFill>
                  <a:srgbClr val="3399FF"/>
                </a:solidFill>
              </a:rPr>
              <a:t>* Geben Sie die Beschwerden des Patienten und ihre Punktzahl (Score) ein.</a:t>
            </a:r>
          </a:p>
          <a:p>
            <a:endParaRPr lang="de-DE" sz="2400" dirty="0">
              <a:solidFill>
                <a:srgbClr val="3399FF"/>
              </a:solidFill>
            </a:endParaRPr>
          </a:p>
          <a:p>
            <a:r>
              <a:rPr lang="de-DE" sz="2400" dirty="0">
                <a:solidFill>
                  <a:srgbClr val="3399FF"/>
                </a:solidFill>
              </a:rPr>
              <a:t>Dann müssen Sie nach Ablauf  nur noch bei der Einreichung des Falls prüfen und vielleicht auf die Klarheit, dass Sie eine kurze Zusammenfassung geben. Arbeit von nur ein paar Minuten!</a:t>
            </a:r>
          </a:p>
          <a:p>
            <a:endParaRPr lang="de-DE" sz="2400" dirty="0">
              <a:solidFill>
                <a:srgbClr val="3399FF"/>
              </a:solidFill>
            </a:endParaRPr>
          </a:p>
          <a:p>
            <a:r>
              <a:rPr lang="de-DE" sz="2400" dirty="0">
                <a:solidFill>
                  <a:srgbClr val="3399FF"/>
                </a:solidFill>
              </a:rPr>
              <a:t>Die Beschreibung der Behandlung muss auf den Punkt gebracht werden und Aufschluss über mögliche Ursachen geben (falsche Ernährung, Bewegungsmangel, Infektion, Stress, Narben, ein einschneidendes Ereignis, das möglicherweise Ursache für die Entstehung von Beschwerden, Krankheit, langfristige Beschwerden war). Und zu guter Letzt: Zeigen Sie mögliche Zusammenhänge zwischen den Beschwerden und Abweichungen des Meridiannetzes an.</a:t>
            </a:r>
            <a:endParaRPr lang="nl-NL" sz="2400" dirty="0">
              <a:solidFill>
                <a:srgbClr val="3399FF"/>
              </a:solidFill>
            </a:endParaRPr>
          </a:p>
          <a:p>
            <a:endParaRPr lang="nl-NL" dirty="0"/>
          </a:p>
        </p:txBody>
      </p:sp>
    </p:spTree>
    <p:extLst>
      <p:ext uri="{BB962C8B-B14F-4D97-AF65-F5344CB8AC3E}">
        <p14:creationId xmlns:p14="http://schemas.microsoft.com/office/powerpoint/2010/main" val="3432018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kstvak 2">
            <a:extLst>
              <a:ext uri="{FF2B5EF4-FFF2-40B4-BE49-F238E27FC236}">
                <a16:creationId xmlns:a16="http://schemas.microsoft.com/office/drawing/2014/main" id="{89C01E59-0097-4E3F-A29F-8714C00007A6}"/>
              </a:ext>
            </a:extLst>
          </p:cNvPr>
          <p:cNvSpPr txBox="1"/>
          <p:nvPr/>
        </p:nvSpPr>
        <p:spPr>
          <a:xfrm>
            <a:off x="6096000" y="2618731"/>
            <a:ext cx="6891866" cy="1117600"/>
          </a:xfrm>
          <a:prstGeom prst="rect">
            <a:avLst/>
          </a:prstGeom>
          <a:noFill/>
        </p:spPr>
        <p:txBody>
          <a:bodyPr wrap="square" rtlCol="0">
            <a:spAutoFit/>
          </a:bodyPr>
          <a:lstStyle/>
          <a:p>
            <a:endParaRPr lang="nl-NL" dirty="0"/>
          </a:p>
        </p:txBody>
      </p:sp>
      <p:sp>
        <p:nvSpPr>
          <p:cNvPr id="4" name="Rechthoek 3">
            <a:extLst>
              <a:ext uri="{FF2B5EF4-FFF2-40B4-BE49-F238E27FC236}">
                <a16:creationId xmlns:a16="http://schemas.microsoft.com/office/drawing/2014/main" id="{163812C2-E5D7-4855-BA7F-01D7C3634DDF}"/>
              </a:ext>
            </a:extLst>
          </p:cNvPr>
          <p:cNvSpPr/>
          <p:nvPr/>
        </p:nvSpPr>
        <p:spPr>
          <a:xfrm>
            <a:off x="1964267" y="754791"/>
            <a:ext cx="8861576" cy="5482911"/>
          </a:xfrm>
          <a:prstGeom prst="rect">
            <a:avLst/>
          </a:prstGeom>
        </p:spPr>
        <p:txBody>
          <a:bodyPr wrap="square">
            <a:spAutoFit/>
          </a:bodyPr>
          <a:lstStyle/>
          <a:p>
            <a:pPr>
              <a:lnSpc>
                <a:spcPct val="107000"/>
              </a:lnSpc>
              <a:spcAft>
                <a:spcPts val="800"/>
              </a:spcAft>
            </a:pPr>
            <a:r>
              <a:rPr lang="de-DE" sz="1600" b="1" dirty="0">
                <a:solidFill>
                  <a:srgbClr val="FFC000"/>
                </a:solidFill>
                <a:latin typeface="Calibri" panose="020F0502020204030204" pitchFamily="34" charset="0"/>
                <a:ea typeface="Calibri" panose="020F0502020204030204" pitchFamily="34" charset="0"/>
                <a:cs typeface="Times New Roman" panose="02020603050405020304" pitchFamily="18" charset="0"/>
              </a:rPr>
              <a:t>Beschreiben der Fälle /  Behandlungsbeispiele (1).</a:t>
            </a:r>
            <a:endParaRPr lang="de-DE" sz="1600" b="1" i="1" dirty="0">
              <a:solidFill>
                <a:srgbClr val="FFC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600" i="1" dirty="0">
                <a:solidFill>
                  <a:srgbClr val="3399FF"/>
                </a:solidFill>
                <a:latin typeface="Calibri" panose="020F0502020204030204" pitchFamily="34" charset="0"/>
                <a:ea typeface="Calibri" panose="020F0502020204030204" pitchFamily="34" charset="0"/>
                <a:cs typeface="Times New Roman" panose="02020603050405020304" pitchFamily="18" charset="0"/>
              </a:rPr>
              <a:t>Beschreiben Sie die Krankheitsgeschichte und überspringen Sie diese nicht! </a:t>
            </a:r>
          </a:p>
          <a:p>
            <a:pPr>
              <a:lnSpc>
                <a:spcPct val="107000"/>
              </a:lnSpc>
              <a:spcAft>
                <a:spcPts val="800"/>
              </a:spcAft>
            </a:pPr>
            <a:r>
              <a:rPr lang="de-DE" sz="1600" dirty="0">
                <a:solidFill>
                  <a:srgbClr val="3399FF"/>
                </a:solidFill>
                <a:latin typeface="Calibri" panose="020F0502020204030204" pitchFamily="34" charset="0"/>
                <a:ea typeface="Calibri" panose="020F0502020204030204" pitchFamily="34" charset="0"/>
                <a:cs typeface="Times New Roman" panose="02020603050405020304" pitchFamily="18" charset="0"/>
              </a:rPr>
              <a:t>1.) Klicken Sie auf "Panel" =&gt; "Neu". Der Bildschirm "Neuen Fall beginnen" wird geöffnet.</a:t>
            </a:r>
          </a:p>
          <a:p>
            <a:pPr>
              <a:lnSpc>
                <a:spcPct val="107000"/>
              </a:lnSpc>
              <a:spcAft>
                <a:spcPts val="800"/>
              </a:spcAft>
            </a:pPr>
            <a:r>
              <a:rPr lang="de-DE" sz="1600" dirty="0">
                <a:solidFill>
                  <a:srgbClr val="3399FF"/>
                </a:solidFill>
                <a:latin typeface="Calibri" panose="020F0502020204030204" pitchFamily="34" charset="0"/>
                <a:ea typeface="Calibri" panose="020F0502020204030204" pitchFamily="34" charset="0"/>
                <a:cs typeface="Times New Roman" panose="02020603050405020304" pitchFamily="18" charset="0"/>
              </a:rPr>
              <a:t>2.) Geben Sie der Behandlung einen Namen, zum Beispiel die Diagnose oder die wichtigste Beschwerde. Klicken Sie anschließend auf "Weiter".</a:t>
            </a:r>
          </a:p>
          <a:p>
            <a:pPr>
              <a:lnSpc>
                <a:spcPct val="107000"/>
              </a:lnSpc>
              <a:spcAft>
                <a:spcPts val="800"/>
              </a:spcAft>
            </a:pPr>
            <a:r>
              <a:rPr lang="de-DE" sz="1600" dirty="0">
                <a:solidFill>
                  <a:srgbClr val="3399FF"/>
                </a:solidFill>
                <a:latin typeface="Calibri" panose="020F0502020204030204" pitchFamily="34" charset="0"/>
                <a:ea typeface="Calibri" panose="020F0502020204030204" pitchFamily="34" charset="0"/>
                <a:cs typeface="Times New Roman" panose="02020603050405020304" pitchFamily="18" charset="0"/>
              </a:rPr>
              <a:t>3.) Verwenden Sie die </a:t>
            </a:r>
            <a:r>
              <a:rPr lang="de-DE" sz="1600" dirty="0" err="1">
                <a:solidFill>
                  <a:srgbClr val="3399FF"/>
                </a:solidFill>
                <a:latin typeface="Calibri" panose="020F0502020204030204" pitchFamily="34" charset="0"/>
                <a:ea typeface="Calibri" panose="020F0502020204030204" pitchFamily="34" charset="0"/>
                <a:cs typeface="Times New Roman" panose="02020603050405020304" pitchFamily="18" charset="0"/>
              </a:rPr>
              <a:t>Beschwerdenliste</a:t>
            </a:r>
            <a:r>
              <a:rPr lang="de-DE" sz="1600" dirty="0">
                <a:solidFill>
                  <a:srgbClr val="3399FF"/>
                </a:solidFill>
                <a:latin typeface="Calibri" panose="020F0502020204030204" pitchFamily="34" charset="0"/>
                <a:ea typeface="Calibri" panose="020F0502020204030204" pitchFamily="34" charset="0"/>
                <a:cs typeface="Times New Roman" panose="02020603050405020304" pitchFamily="18" charset="0"/>
              </a:rPr>
              <a:t> für die 3 bis 5 wichtigsten Beschwerden. Verwenden Sie das Suchfenster und geben Sie eine Beschwerde ein. ZB 'Müde' Sie können dann wählen </a:t>
            </a:r>
            <a:r>
              <a:rPr lang="de-DE" sz="1600" dirty="0" err="1">
                <a:solidFill>
                  <a:srgbClr val="3399FF"/>
                </a:solidFill>
                <a:latin typeface="Calibri" panose="020F0502020204030204" pitchFamily="34" charset="0"/>
                <a:ea typeface="Calibri" panose="020F0502020204030204" pitchFamily="34" charset="0"/>
                <a:cs typeface="Times New Roman" panose="02020603050405020304" pitchFamily="18" charset="0"/>
              </a:rPr>
              <a:t>zB</a:t>
            </a:r>
            <a:r>
              <a:rPr lang="de-DE" sz="1600" dirty="0">
                <a:solidFill>
                  <a:srgbClr val="3399FF"/>
                </a:solidFill>
                <a:latin typeface="Calibri" panose="020F0502020204030204" pitchFamily="34" charset="0"/>
                <a:ea typeface="Calibri" panose="020F0502020204030204" pitchFamily="34" charset="0"/>
                <a:cs typeface="Times New Roman" panose="02020603050405020304" pitchFamily="18" charset="0"/>
              </a:rPr>
              <a:t>. 119 Abnormal müde oder müde</a:t>
            </a:r>
          </a:p>
          <a:p>
            <a:pPr>
              <a:lnSpc>
                <a:spcPct val="107000"/>
              </a:lnSpc>
              <a:spcAft>
                <a:spcPts val="800"/>
              </a:spcAft>
            </a:pPr>
            <a:r>
              <a:rPr lang="de-DE" sz="1600" dirty="0">
                <a:solidFill>
                  <a:srgbClr val="3399FF"/>
                </a:solidFill>
                <a:latin typeface="Calibri" panose="020F0502020204030204" pitchFamily="34" charset="0"/>
                <a:ea typeface="Calibri" panose="020F0502020204030204" pitchFamily="34" charset="0"/>
                <a:cs typeface="Times New Roman" panose="02020603050405020304" pitchFamily="18" charset="0"/>
              </a:rPr>
              <a:t>  4.) 98 Chronische Müdigkeit. Klicken Sie dann auf die Beschreibung, die am besten passt. Klicken Sie dann auf die hervorgehobene Beschwerde in der Liste auf der linken Seite. Diese Beschwerde wird dann in die Beschwerdeliste aufgenommen. Zusätzliche Kommentare zur Beschwerde können in einem Textfeld gemacht werden.</a:t>
            </a:r>
          </a:p>
          <a:p>
            <a:pPr>
              <a:lnSpc>
                <a:spcPct val="107000"/>
              </a:lnSpc>
              <a:spcAft>
                <a:spcPts val="800"/>
              </a:spcAft>
            </a:pPr>
            <a:r>
              <a:rPr lang="de-DE" sz="1600" dirty="0">
                <a:solidFill>
                  <a:srgbClr val="3399FF"/>
                </a:solidFill>
                <a:latin typeface="Calibri" panose="020F0502020204030204" pitchFamily="34" charset="0"/>
                <a:ea typeface="Calibri" panose="020F0502020204030204" pitchFamily="34" charset="0"/>
                <a:cs typeface="Times New Roman" panose="02020603050405020304" pitchFamily="18" charset="0"/>
              </a:rPr>
              <a:t>5.) Klicken Sie auf "Speichern und beenden". Geben Sie dann die Diagnose in die unterste Zeile ein.</a:t>
            </a:r>
          </a:p>
          <a:p>
            <a:pPr>
              <a:lnSpc>
                <a:spcPct val="107000"/>
              </a:lnSpc>
              <a:spcAft>
                <a:spcPts val="800"/>
              </a:spcAft>
            </a:pPr>
            <a:r>
              <a:rPr lang="de-DE" sz="1600" dirty="0">
                <a:solidFill>
                  <a:srgbClr val="3399FF"/>
                </a:solidFill>
                <a:latin typeface="Calibri" panose="020F0502020204030204" pitchFamily="34" charset="0"/>
                <a:ea typeface="Calibri" panose="020F0502020204030204" pitchFamily="34" charset="0"/>
                <a:cs typeface="Times New Roman" panose="02020603050405020304" pitchFamily="18" charset="0"/>
              </a:rPr>
              <a:t>6. Klicken Sie auf ein weißes Feld in der Reklamationstabelle in der gleichen Zeile wie die Reklamation. Das Datum der Konsultation wird über der Spalte angezeigt. Geben Sie die Score ein, die der Patient in diesem Moment der Beschwerde gibt.</a:t>
            </a:r>
          </a:p>
          <a:p>
            <a:pPr>
              <a:lnSpc>
                <a:spcPct val="107000"/>
              </a:lnSpc>
              <a:spcAft>
                <a:spcPts val="800"/>
              </a:spcAft>
            </a:pPr>
            <a:r>
              <a:rPr lang="de-DE" sz="1600" dirty="0">
                <a:solidFill>
                  <a:srgbClr val="3399FF"/>
                </a:solidFill>
                <a:latin typeface="Calibri" panose="020F0502020204030204" pitchFamily="34" charset="0"/>
                <a:ea typeface="Calibri" panose="020F0502020204030204" pitchFamily="34" charset="0"/>
                <a:cs typeface="Times New Roman" panose="02020603050405020304" pitchFamily="18" charset="0"/>
              </a:rPr>
              <a:t>7. Schließen Sie den Bildschirm und benutzen Sie es beim nächsten Praxisbesuch des Patienten.</a:t>
            </a:r>
            <a:endParaRPr lang="nl-NL" sz="1600" dirty="0">
              <a:solidFill>
                <a:srgbClr val="3399FF"/>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Afbeelding 5">
            <a:extLst>
              <a:ext uri="{FF2B5EF4-FFF2-40B4-BE49-F238E27FC236}">
                <a16:creationId xmlns:a16="http://schemas.microsoft.com/office/drawing/2014/main" id="{B3BB1FA8-47C3-498C-BAA2-5F91B3A2B09B}"/>
              </a:ext>
            </a:extLst>
          </p:cNvPr>
          <p:cNvPicPr>
            <a:picLocks noChangeAspect="1"/>
          </p:cNvPicPr>
          <p:nvPr/>
        </p:nvPicPr>
        <p:blipFill>
          <a:blip r:embed="rId5"/>
          <a:stretch>
            <a:fillRect/>
          </a:stretch>
        </p:blipFill>
        <p:spPr>
          <a:xfrm>
            <a:off x="10634438" y="4517641"/>
            <a:ext cx="1209675" cy="857250"/>
          </a:xfrm>
          <a:prstGeom prst="rect">
            <a:avLst/>
          </a:prstGeom>
        </p:spPr>
      </p:pic>
      <p:pic>
        <p:nvPicPr>
          <p:cNvPr id="2" name="Afbeelding 1">
            <a:extLst>
              <a:ext uri="{FF2B5EF4-FFF2-40B4-BE49-F238E27FC236}">
                <a16:creationId xmlns:a16="http://schemas.microsoft.com/office/drawing/2014/main" id="{FBB9E936-6F12-4BEA-B850-D7A6419FC350}"/>
              </a:ext>
            </a:extLst>
          </p:cNvPr>
          <p:cNvPicPr>
            <a:picLocks noChangeAspect="1"/>
          </p:cNvPicPr>
          <p:nvPr/>
        </p:nvPicPr>
        <p:blipFill>
          <a:blip r:embed="rId6"/>
          <a:stretch>
            <a:fillRect/>
          </a:stretch>
        </p:blipFill>
        <p:spPr>
          <a:xfrm>
            <a:off x="9321056" y="1571046"/>
            <a:ext cx="857250" cy="219075"/>
          </a:xfrm>
          <a:prstGeom prst="rect">
            <a:avLst/>
          </a:prstGeom>
        </p:spPr>
      </p:pic>
      <p:pic>
        <p:nvPicPr>
          <p:cNvPr id="5" name="Afbeelding 4">
            <a:extLst>
              <a:ext uri="{FF2B5EF4-FFF2-40B4-BE49-F238E27FC236}">
                <a16:creationId xmlns:a16="http://schemas.microsoft.com/office/drawing/2014/main" id="{4A557556-7186-4373-917A-7B49CC86B646}"/>
              </a:ext>
            </a:extLst>
          </p:cNvPr>
          <p:cNvPicPr>
            <a:picLocks noChangeAspect="1"/>
          </p:cNvPicPr>
          <p:nvPr/>
        </p:nvPicPr>
        <p:blipFill>
          <a:blip r:embed="rId7"/>
          <a:stretch>
            <a:fillRect/>
          </a:stretch>
        </p:blipFill>
        <p:spPr>
          <a:xfrm>
            <a:off x="10601924" y="1571046"/>
            <a:ext cx="1095375" cy="257175"/>
          </a:xfrm>
          <a:prstGeom prst="rect">
            <a:avLst/>
          </a:prstGeom>
        </p:spPr>
      </p:pic>
    </p:spTree>
    <p:extLst>
      <p:ext uri="{BB962C8B-B14F-4D97-AF65-F5344CB8AC3E}">
        <p14:creationId xmlns:p14="http://schemas.microsoft.com/office/powerpoint/2010/main" val="3867051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Afbeelding 1">
            <a:extLst>
              <a:ext uri="{FF2B5EF4-FFF2-40B4-BE49-F238E27FC236}">
                <a16:creationId xmlns:a16="http://schemas.microsoft.com/office/drawing/2014/main" id="{CA2804BA-FF5D-4388-B4DF-665B6E691B39}"/>
              </a:ext>
            </a:extLst>
          </p:cNvPr>
          <p:cNvPicPr>
            <a:picLocks noChangeAspect="1"/>
          </p:cNvPicPr>
          <p:nvPr/>
        </p:nvPicPr>
        <p:blipFill>
          <a:blip r:embed="rId5"/>
          <a:stretch>
            <a:fillRect/>
          </a:stretch>
        </p:blipFill>
        <p:spPr>
          <a:xfrm>
            <a:off x="517182" y="896058"/>
            <a:ext cx="2545258" cy="5065884"/>
          </a:xfrm>
          <a:prstGeom prst="rect">
            <a:avLst/>
          </a:prstGeom>
        </p:spPr>
      </p:pic>
      <p:sp>
        <p:nvSpPr>
          <p:cNvPr id="4" name="Pijl: rechts 3">
            <a:extLst>
              <a:ext uri="{FF2B5EF4-FFF2-40B4-BE49-F238E27FC236}">
                <a16:creationId xmlns:a16="http://schemas.microsoft.com/office/drawing/2014/main" id="{0835323B-4B62-49E8-81D8-51563284ECD1}"/>
              </a:ext>
            </a:extLst>
          </p:cNvPr>
          <p:cNvSpPr/>
          <p:nvPr/>
        </p:nvSpPr>
        <p:spPr>
          <a:xfrm>
            <a:off x="263611" y="4662616"/>
            <a:ext cx="403654" cy="15651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F0000"/>
              </a:solidFill>
            </a:endParaRPr>
          </a:p>
        </p:txBody>
      </p:sp>
      <p:pic>
        <p:nvPicPr>
          <p:cNvPr id="5" name="Afbeelding 4">
            <a:extLst>
              <a:ext uri="{FF2B5EF4-FFF2-40B4-BE49-F238E27FC236}">
                <a16:creationId xmlns:a16="http://schemas.microsoft.com/office/drawing/2014/main" id="{177353A2-DC01-43CB-81B5-70FE8C48592A}"/>
              </a:ext>
            </a:extLst>
          </p:cNvPr>
          <p:cNvPicPr>
            <a:picLocks noChangeAspect="1"/>
          </p:cNvPicPr>
          <p:nvPr/>
        </p:nvPicPr>
        <p:blipFill>
          <a:blip r:embed="rId6"/>
          <a:stretch>
            <a:fillRect/>
          </a:stretch>
        </p:blipFill>
        <p:spPr>
          <a:xfrm>
            <a:off x="3434791" y="896058"/>
            <a:ext cx="5553075" cy="1771650"/>
          </a:xfrm>
          <a:prstGeom prst="rect">
            <a:avLst/>
          </a:prstGeom>
        </p:spPr>
      </p:pic>
      <p:sp>
        <p:nvSpPr>
          <p:cNvPr id="6" name="Pijl: rechts 5">
            <a:extLst>
              <a:ext uri="{FF2B5EF4-FFF2-40B4-BE49-F238E27FC236}">
                <a16:creationId xmlns:a16="http://schemas.microsoft.com/office/drawing/2014/main" id="{3F7B93B4-3302-440A-8F9D-5BA614530F1A}"/>
              </a:ext>
            </a:extLst>
          </p:cNvPr>
          <p:cNvSpPr/>
          <p:nvPr/>
        </p:nvSpPr>
        <p:spPr>
          <a:xfrm>
            <a:off x="3134778" y="2356021"/>
            <a:ext cx="502508" cy="16475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2E4D6D7F-A2F9-47D6-ACB2-2EA782E383A9}"/>
              </a:ext>
            </a:extLst>
          </p:cNvPr>
          <p:cNvPicPr>
            <a:picLocks noChangeAspect="1"/>
          </p:cNvPicPr>
          <p:nvPr/>
        </p:nvPicPr>
        <p:blipFill>
          <a:blip r:embed="rId7"/>
          <a:stretch>
            <a:fillRect/>
          </a:stretch>
        </p:blipFill>
        <p:spPr>
          <a:xfrm>
            <a:off x="3434791" y="2830575"/>
            <a:ext cx="3166676" cy="3371486"/>
          </a:xfrm>
          <a:prstGeom prst="rect">
            <a:avLst/>
          </a:prstGeom>
        </p:spPr>
      </p:pic>
      <p:pic>
        <p:nvPicPr>
          <p:cNvPr id="9" name="Afbeelding 8">
            <a:extLst>
              <a:ext uri="{FF2B5EF4-FFF2-40B4-BE49-F238E27FC236}">
                <a16:creationId xmlns:a16="http://schemas.microsoft.com/office/drawing/2014/main" id="{DE89ADEC-4852-4108-BFDC-46F429BB30E9}"/>
              </a:ext>
            </a:extLst>
          </p:cNvPr>
          <p:cNvPicPr>
            <a:picLocks noChangeAspect="1"/>
          </p:cNvPicPr>
          <p:nvPr/>
        </p:nvPicPr>
        <p:blipFill>
          <a:blip r:embed="rId8"/>
          <a:stretch>
            <a:fillRect/>
          </a:stretch>
        </p:blipFill>
        <p:spPr>
          <a:xfrm>
            <a:off x="3922498" y="4618374"/>
            <a:ext cx="1160248" cy="165750"/>
          </a:xfrm>
          <a:prstGeom prst="rect">
            <a:avLst/>
          </a:prstGeom>
        </p:spPr>
      </p:pic>
      <p:sp>
        <p:nvSpPr>
          <p:cNvPr id="10" name="Pijl: rechts 9">
            <a:extLst>
              <a:ext uri="{FF2B5EF4-FFF2-40B4-BE49-F238E27FC236}">
                <a16:creationId xmlns:a16="http://schemas.microsoft.com/office/drawing/2014/main" id="{A929C52D-7058-4BC9-98F0-91EA2AFCAE0B}"/>
              </a:ext>
            </a:extLst>
          </p:cNvPr>
          <p:cNvSpPr/>
          <p:nvPr/>
        </p:nvSpPr>
        <p:spPr>
          <a:xfrm>
            <a:off x="3336324" y="4662616"/>
            <a:ext cx="502508" cy="16475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60045902-613B-4A73-A25F-B2546166223C}"/>
              </a:ext>
            </a:extLst>
          </p:cNvPr>
          <p:cNvSpPr txBox="1"/>
          <p:nvPr/>
        </p:nvSpPr>
        <p:spPr>
          <a:xfrm rot="10800000" flipV="1">
            <a:off x="205946" y="4414792"/>
            <a:ext cx="238898" cy="369332"/>
          </a:xfrm>
          <a:prstGeom prst="rect">
            <a:avLst/>
          </a:prstGeom>
          <a:noFill/>
        </p:spPr>
        <p:txBody>
          <a:bodyPr wrap="square" rtlCol="0">
            <a:spAutoFit/>
          </a:bodyPr>
          <a:lstStyle/>
          <a:p>
            <a:r>
              <a:rPr lang="nl-NL" dirty="0"/>
              <a:t>1</a:t>
            </a:r>
          </a:p>
        </p:txBody>
      </p:sp>
      <p:sp>
        <p:nvSpPr>
          <p:cNvPr id="12" name="Tekstvak 11">
            <a:extLst>
              <a:ext uri="{FF2B5EF4-FFF2-40B4-BE49-F238E27FC236}">
                <a16:creationId xmlns:a16="http://schemas.microsoft.com/office/drawing/2014/main" id="{1CB42273-FBEF-4791-9FCC-F33E707DFFFC}"/>
              </a:ext>
            </a:extLst>
          </p:cNvPr>
          <p:cNvSpPr txBox="1"/>
          <p:nvPr/>
        </p:nvSpPr>
        <p:spPr>
          <a:xfrm>
            <a:off x="3098842" y="2069067"/>
            <a:ext cx="263611" cy="369332"/>
          </a:xfrm>
          <a:prstGeom prst="rect">
            <a:avLst/>
          </a:prstGeom>
          <a:noFill/>
        </p:spPr>
        <p:txBody>
          <a:bodyPr wrap="square" rtlCol="0">
            <a:spAutoFit/>
          </a:bodyPr>
          <a:lstStyle/>
          <a:p>
            <a:r>
              <a:rPr lang="nl-NL" dirty="0"/>
              <a:t>2</a:t>
            </a:r>
          </a:p>
        </p:txBody>
      </p:sp>
      <p:sp>
        <p:nvSpPr>
          <p:cNvPr id="14" name="Tekstvak 13">
            <a:extLst>
              <a:ext uri="{FF2B5EF4-FFF2-40B4-BE49-F238E27FC236}">
                <a16:creationId xmlns:a16="http://schemas.microsoft.com/office/drawing/2014/main" id="{A3474827-FC30-46BC-BF17-BB393BC8B986}"/>
              </a:ext>
            </a:extLst>
          </p:cNvPr>
          <p:cNvSpPr txBox="1"/>
          <p:nvPr/>
        </p:nvSpPr>
        <p:spPr>
          <a:xfrm>
            <a:off x="3211610" y="4352819"/>
            <a:ext cx="301686" cy="369332"/>
          </a:xfrm>
          <a:prstGeom prst="rect">
            <a:avLst/>
          </a:prstGeom>
          <a:noFill/>
        </p:spPr>
        <p:txBody>
          <a:bodyPr wrap="none" rtlCol="0">
            <a:spAutoFit/>
          </a:bodyPr>
          <a:lstStyle/>
          <a:p>
            <a:r>
              <a:rPr lang="nl-NL" dirty="0"/>
              <a:t>3</a:t>
            </a:r>
          </a:p>
        </p:txBody>
      </p:sp>
      <p:pic>
        <p:nvPicPr>
          <p:cNvPr id="15" name="Afbeelding 14">
            <a:extLst>
              <a:ext uri="{FF2B5EF4-FFF2-40B4-BE49-F238E27FC236}">
                <a16:creationId xmlns:a16="http://schemas.microsoft.com/office/drawing/2014/main" id="{9E47F388-EA9D-406C-9476-3B8C10DDCC08}"/>
              </a:ext>
            </a:extLst>
          </p:cNvPr>
          <p:cNvPicPr>
            <a:picLocks noChangeAspect="1"/>
          </p:cNvPicPr>
          <p:nvPr/>
        </p:nvPicPr>
        <p:blipFill>
          <a:blip r:embed="rId9"/>
          <a:stretch>
            <a:fillRect/>
          </a:stretch>
        </p:blipFill>
        <p:spPr>
          <a:xfrm>
            <a:off x="6911417" y="2907828"/>
            <a:ext cx="4599479" cy="3285996"/>
          </a:xfrm>
          <a:prstGeom prst="rect">
            <a:avLst/>
          </a:prstGeom>
        </p:spPr>
      </p:pic>
      <p:sp>
        <p:nvSpPr>
          <p:cNvPr id="16" name="Pijl: rechts 15">
            <a:extLst>
              <a:ext uri="{FF2B5EF4-FFF2-40B4-BE49-F238E27FC236}">
                <a16:creationId xmlns:a16="http://schemas.microsoft.com/office/drawing/2014/main" id="{7099754E-29A6-4070-B560-3D70D3F4AE60}"/>
              </a:ext>
            </a:extLst>
          </p:cNvPr>
          <p:cNvSpPr/>
          <p:nvPr/>
        </p:nvSpPr>
        <p:spPr>
          <a:xfrm>
            <a:off x="8534785" y="4784124"/>
            <a:ext cx="453081" cy="15651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Tekstvak 16">
            <a:extLst>
              <a:ext uri="{FF2B5EF4-FFF2-40B4-BE49-F238E27FC236}">
                <a16:creationId xmlns:a16="http://schemas.microsoft.com/office/drawing/2014/main" id="{7CE4DF29-A051-4530-96D1-3191C146C291}"/>
              </a:ext>
            </a:extLst>
          </p:cNvPr>
          <p:cNvSpPr txBox="1"/>
          <p:nvPr/>
        </p:nvSpPr>
        <p:spPr>
          <a:xfrm>
            <a:off x="8604806" y="4493051"/>
            <a:ext cx="313038" cy="369332"/>
          </a:xfrm>
          <a:prstGeom prst="rect">
            <a:avLst/>
          </a:prstGeom>
          <a:noFill/>
        </p:spPr>
        <p:txBody>
          <a:bodyPr wrap="square" rtlCol="0">
            <a:spAutoFit/>
          </a:bodyPr>
          <a:lstStyle/>
          <a:p>
            <a:r>
              <a:rPr lang="nl-NL" dirty="0"/>
              <a:t>4</a:t>
            </a:r>
          </a:p>
        </p:txBody>
      </p:sp>
      <p:sp>
        <p:nvSpPr>
          <p:cNvPr id="18" name="Rechthoek 17">
            <a:extLst>
              <a:ext uri="{FF2B5EF4-FFF2-40B4-BE49-F238E27FC236}">
                <a16:creationId xmlns:a16="http://schemas.microsoft.com/office/drawing/2014/main" id="{E467603F-1BDD-427E-972C-9648F6749856}"/>
              </a:ext>
            </a:extLst>
          </p:cNvPr>
          <p:cNvSpPr/>
          <p:nvPr/>
        </p:nvSpPr>
        <p:spPr>
          <a:xfrm>
            <a:off x="437916" y="464037"/>
            <a:ext cx="4939942" cy="375552"/>
          </a:xfrm>
          <a:prstGeom prst="rect">
            <a:avLst/>
          </a:prstGeom>
        </p:spPr>
        <p:txBody>
          <a:bodyPr wrap="none">
            <a:spAutoFit/>
          </a:bodyPr>
          <a:lstStyle/>
          <a:p>
            <a:pPr>
              <a:lnSpc>
                <a:spcPct val="107000"/>
              </a:lnSpc>
              <a:spcAft>
                <a:spcPts val="800"/>
              </a:spcAft>
            </a:pPr>
            <a:r>
              <a:rPr lang="de-DE" b="1" dirty="0">
                <a:solidFill>
                  <a:srgbClr val="FFC000"/>
                </a:solidFill>
                <a:latin typeface="Calibri" panose="020F0502020204030204" pitchFamily="34" charset="0"/>
                <a:ea typeface="Calibri" panose="020F0502020204030204" pitchFamily="34" charset="0"/>
                <a:cs typeface="Times New Roman" panose="02020603050405020304" pitchFamily="18" charset="0"/>
              </a:rPr>
              <a:t>Beschreiben der Fälle /  Behandlungsbeispiele (2).</a:t>
            </a:r>
          </a:p>
        </p:txBody>
      </p:sp>
    </p:spTree>
    <p:extLst>
      <p:ext uri="{BB962C8B-B14F-4D97-AF65-F5344CB8AC3E}">
        <p14:creationId xmlns:p14="http://schemas.microsoft.com/office/powerpoint/2010/main" val="1178825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B9CA0927-4847-4AC1-AF32-FB78554D52F6}"/>
              </a:ext>
            </a:extLst>
          </p:cNvPr>
          <p:cNvPicPr>
            <a:picLocks noChangeAspect="1"/>
          </p:cNvPicPr>
          <p:nvPr/>
        </p:nvPicPr>
        <p:blipFill>
          <a:blip r:embed="rId5"/>
          <a:stretch>
            <a:fillRect/>
          </a:stretch>
        </p:blipFill>
        <p:spPr>
          <a:xfrm>
            <a:off x="1304925" y="338137"/>
            <a:ext cx="9582150" cy="6181725"/>
          </a:xfrm>
          <a:prstGeom prst="rect">
            <a:avLst/>
          </a:prstGeom>
        </p:spPr>
      </p:pic>
      <p:pic>
        <p:nvPicPr>
          <p:cNvPr id="2" name="Afbeelding 1">
            <a:extLst>
              <a:ext uri="{FF2B5EF4-FFF2-40B4-BE49-F238E27FC236}">
                <a16:creationId xmlns:a16="http://schemas.microsoft.com/office/drawing/2014/main" id="{3A0E8D67-522B-41B4-91D3-199CD36EF14B}"/>
              </a:ext>
            </a:extLst>
          </p:cNvPr>
          <p:cNvPicPr>
            <a:picLocks noChangeAspect="1"/>
          </p:cNvPicPr>
          <p:nvPr/>
        </p:nvPicPr>
        <p:blipFill>
          <a:blip r:embed="rId6"/>
          <a:stretch>
            <a:fillRect/>
          </a:stretch>
        </p:blipFill>
        <p:spPr>
          <a:xfrm>
            <a:off x="1650141" y="882479"/>
            <a:ext cx="3009900" cy="4648200"/>
          </a:xfrm>
          <a:prstGeom prst="rect">
            <a:avLst/>
          </a:prstGeom>
        </p:spPr>
      </p:pic>
      <p:pic>
        <p:nvPicPr>
          <p:cNvPr id="4" name="Afbeelding 3">
            <a:extLst>
              <a:ext uri="{FF2B5EF4-FFF2-40B4-BE49-F238E27FC236}">
                <a16:creationId xmlns:a16="http://schemas.microsoft.com/office/drawing/2014/main" id="{A30B0A03-C6B1-4DB4-A748-E597C82E3381}"/>
              </a:ext>
            </a:extLst>
          </p:cNvPr>
          <p:cNvPicPr>
            <a:picLocks noChangeAspect="1"/>
          </p:cNvPicPr>
          <p:nvPr/>
        </p:nvPicPr>
        <p:blipFill>
          <a:blip r:embed="rId7"/>
          <a:stretch>
            <a:fillRect/>
          </a:stretch>
        </p:blipFill>
        <p:spPr>
          <a:xfrm>
            <a:off x="5175165" y="3675491"/>
            <a:ext cx="5581650" cy="2143125"/>
          </a:xfrm>
          <a:prstGeom prst="rect">
            <a:avLst/>
          </a:prstGeom>
        </p:spPr>
      </p:pic>
      <p:pic>
        <p:nvPicPr>
          <p:cNvPr id="5" name="Afbeelding 4">
            <a:extLst>
              <a:ext uri="{FF2B5EF4-FFF2-40B4-BE49-F238E27FC236}">
                <a16:creationId xmlns:a16="http://schemas.microsoft.com/office/drawing/2014/main" id="{2D71EFA4-10A8-4C78-A8C1-D6A25D9B9315}"/>
              </a:ext>
            </a:extLst>
          </p:cNvPr>
          <p:cNvPicPr>
            <a:picLocks noChangeAspect="1"/>
          </p:cNvPicPr>
          <p:nvPr/>
        </p:nvPicPr>
        <p:blipFill>
          <a:blip r:embed="rId8"/>
          <a:stretch>
            <a:fillRect/>
          </a:stretch>
        </p:blipFill>
        <p:spPr>
          <a:xfrm>
            <a:off x="4971794" y="637005"/>
            <a:ext cx="5867400" cy="2705100"/>
          </a:xfrm>
          <a:prstGeom prst="rect">
            <a:avLst/>
          </a:prstGeom>
        </p:spPr>
      </p:pic>
    </p:spTree>
    <p:extLst>
      <p:ext uri="{BB962C8B-B14F-4D97-AF65-F5344CB8AC3E}">
        <p14:creationId xmlns:p14="http://schemas.microsoft.com/office/powerpoint/2010/main" val="1844357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12B22F08-9BED-4B3B-96E5-94E53C0D52FF}"/>
              </a:ext>
            </a:extLst>
          </p:cNvPr>
          <p:cNvPicPr>
            <a:picLocks noChangeAspect="1"/>
          </p:cNvPicPr>
          <p:nvPr/>
        </p:nvPicPr>
        <p:blipFill>
          <a:blip r:embed="rId5"/>
          <a:stretch>
            <a:fillRect/>
          </a:stretch>
        </p:blipFill>
        <p:spPr>
          <a:xfrm>
            <a:off x="3276600" y="1725363"/>
            <a:ext cx="5057775" cy="3056187"/>
          </a:xfrm>
          <a:prstGeom prst="rect">
            <a:avLst/>
          </a:prstGeom>
        </p:spPr>
      </p:pic>
      <p:sp>
        <p:nvSpPr>
          <p:cNvPr id="4" name="Tekstvak 3">
            <a:extLst>
              <a:ext uri="{FF2B5EF4-FFF2-40B4-BE49-F238E27FC236}">
                <a16:creationId xmlns:a16="http://schemas.microsoft.com/office/drawing/2014/main" id="{00AAAA56-63EC-47AB-B3CD-4CB6013D2F21}"/>
              </a:ext>
            </a:extLst>
          </p:cNvPr>
          <p:cNvSpPr txBox="1"/>
          <p:nvPr/>
        </p:nvSpPr>
        <p:spPr>
          <a:xfrm>
            <a:off x="2611395" y="1143000"/>
            <a:ext cx="7661091" cy="646331"/>
          </a:xfrm>
          <a:prstGeom prst="rect">
            <a:avLst/>
          </a:prstGeom>
          <a:noFill/>
        </p:spPr>
        <p:txBody>
          <a:bodyPr wrap="square" rtlCol="0">
            <a:spAutoFit/>
          </a:bodyPr>
          <a:lstStyle/>
          <a:p>
            <a:r>
              <a:rPr lang="de-DE" dirty="0">
                <a:solidFill>
                  <a:srgbClr val="3399FF"/>
                </a:solidFill>
              </a:rPr>
              <a:t>Klicken Sie in das leere Feld unter dem Datum, um die Punktzahl (</a:t>
            </a:r>
            <a:r>
              <a:rPr lang="de-DE" dirty="0" err="1">
                <a:solidFill>
                  <a:srgbClr val="3399FF"/>
                </a:solidFill>
              </a:rPr>
              <a:t>complaint</a:t>
            </a:r>
            <a:r>
              <a:rPr lang="de-DE" dirty="0">
                <a:solidFill>
                  <a:srgbClr val="3399FF"/>
                </a:solidFill>
              </a:rPr>
              <a:t> </a:t>
            </a:r>
            <a:r>
              <a:rPr lang="de-DE" dirty="0" err="1">
                <a:solidFill>
                  <a:srgbClr val="3399FF"/>
                </a:solidFill>
              </a:rPr>
              <a:t>level</a:t>
            </a:r>
            <a:r>
              <a:rPr lang="de-DE" dirty="0">
                <a:solidFill>
                  <a:srgbClr val="3399FF"/>
                </a:solidFill>
              </a:rPr>
              <a:t>) einzugeben:</a:t>
            </a:r>
            <a:endParaRPr lang="nl-NL" dirty="0">
              <a:solidFill>
                <a:srgbClr val="3399FF"/>
              </a:solidFill>
            </a:endParaRPr>
          </a:p>
        </p:txBody>
      </p:sp>
    </p:spTree>
    <p:extLst>
      <p:ext uri="{BB962C8B-B14F-4D97-AF65-F5344CB8AC3E}">
        <p14:creationId xmlns:p14="http://schemas.microsoft.com/office/powerpoint/2010/main" val="2823202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3E4B7135-9606-4CDA-985E-53C2F0884A63}"/>
              </a:ext>
            </a:extLst>
          </p:cNvPr>
          <p:cNvPicPr>
            <a:picLocks noChangeAspect="1"/>
          </p:cNvPicPr>
          <p:nvPr/>
        </p:nvPicPr>
        <p:blipFill>
          <a:blip r:embed="rId5"/>
          <a:stretch>
            <a:fillRect/>
          </a:stretch>
        </p:blipFill>
        <p:spPr>
          <a:xfrm>
            <a:off x="4694689" y="2447925"/>
            <a:ext cx="2819400" cy="981075"/>
          </a:xfrm>
          <a:prstGeom prst="rect">
            <a:avLst/>
          </a:prstGeom>
        </p:spPr>
      </p:pic>
      <p:sp>
        <p:nvSpPr>
          <p:cNvPr id="4" name="Tekstvak 3">
            <a:extLst>
              <a:ext uri="{FF2B5EF4-FFF2-40B4-BE49-F238E27FC236}">
                <a16:creationId xmlns:a16="http://schemas.microsoft.com/office/drawing/2014/main" id="{FFBC6525-48E0-4248-A903-EAE5C4FC8534}"/>
              </a:ext>
            </a:extLst>
          </p:cNvPr>
          <p:cNvSpPr txBox="1"/>
          <p:nvPr/>
        </p:nvSpPr>
        <p:spPr>
          <a:xfrm>
            <a:off x="1541914" y="1143000"/>
            <a:ext cx="7863343" cy="369332"/>
          </a:xfrm>
          <a:prstGeom prst="rect">
            <a:avLst/>
          </a:prstGeom>
          <a:noFill/>
        </p:spPr>
        <p:txBody>
          <a:bodyPr wrap="square" rtlCol="0">
            <a:spAutoFit/>
          </a:bodyPr>
          <a:lstStyle/>
          <a:p>
            <a:r>
              <a:rPr lang="de-DE" dirty="0">
                <a:solidFill>
                  <a:srgbClr val="3399FF"/>
                </a:solidFill>
              </a:rPr>
              <a:t>Klicken Sie in das leere Feld unter dem Datum, um die Punktzahl einzugeben:</a:t>
            </a:r>
            <a:endParaRPr lang="nl-NL" dirty="0">
              <a:solidFill>
                <a:srgbClr val="3399FF"/>
              </a:solidFill>
            </a:endParaRPr>
          </a:p>
        </p:txBody>
      </p:sp>
    </p:spTree>
    <p:extLst>
      <p:ext uri="{BB962C8B-B14F-4D97-AF65-F5344CB8AC3E}">
        <p14:creationId xmlns:p14="http://schemas.microsoft.com/office/powerpoint/2010/main" val="1583404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kstvak 1">
            <a:extLst>
              <a:ext uri="{FF2B5EF4-FFF2-40B4-BE49-F238E27FC236}">
                <a16:creationId xmlns:a16="http://schemas.microsoft.com/office/drawing/2014/main" id="{30F9A194-879F-42F5-90AF-ED46641014B4}"/>
              </a:ext>
            </a:extLst>
          </p:cNvPr>
          <p:cNvSpPr txBox="1"/>
          <p:nvPr/>
        </p:nvSpPr>
        <p:spPr>
          <a:xfrm>
            <a:off x="1746422" y="1013254"/>
            <a:ext cx="9028670" cy="3416320"/>
          </a:xfrm>
          <a:prstGeom prst="rect">
            <a:avLst/>
          </a:prstGeom>
          <a:noFill/>
        </p:spPr>
        <p:txBody>
          <a:bodyPr wrap="square" rtlCol="0">
            <a:spAutoFit/>
          </a:bodyPr>
          <a:lstStyle/>
          <a:p>
            <a:r>
              <a:rPr lang="de-DE" dirty="0">
                <a:solidFill>
                  <a:srgbClr val="3399FF"/>
                </a:solidFill>
              </a:rPr>
              <a:t>8.Nach der Behandlung schreiben Sie auf, was Sie getan haben (die verwendeten </a:t>
            </a:r>
            <a:r>
              <a:rPr lang="de-DE" dirty="0" err="1">
                <a:solidFill>
                  <a:srgbClr val="3399FF"/>
                </a:solidFill>
              </a:rPr>
              <a:t>Raymedys</a:t>
            </a:r>
            <a:r>
              <a:rPr lang="de-DE" dirty="0">
                <a:solidFill>
                  <a:srgbClr val="3399FF"/>
                </a:solidFill>
              </a:rPr>
              <a:t> werden automatisch gespeichert, wenn Sie nach der Behandlung eine Eda-Messung durchführen), was bedeutet, dass Sie Verschreibungen und Kommentare vorgeben können, z. B. Reaktionen auf die Behandlung nach der vorherigen Beratung .</a:t>
            </a:r>
          </a:p>
          <a:p>
            <a:endParaRPr lang="de-DE" dirty="0">
              <a:solidFill>
                <a:srgbClr val="3399FF"/>
              </a:solidFill>
            </a:endParaRPr>
          </a:p>
          <a:p>
            <a:r>
              <a:rPr lang="de-DE" dirty="0">
                <a:solidFill>
                  <a:srgbClr val="3399FF"/>
                </a:solidFill>
              </a:rPr>
              <a:t>9. Klicken Sie bei der letzten Konsultation nach der Bewertung der Beschwerden auf "Schließen", wenn Sie mit dem Patienten vereinbart haben, dass die Behandlungen beendet werden können. Diese Rückfrage verschwindet dann aus Ihrer Liste im Kommunikationsbildschirm.</a:t>
            </a:r>
          </a:p>
          <a:p>
            <a:endParaRPr lang="de-DE" dirty="0">
              <a:solidFill>
                <a:srgbClr val="3399FF"/>
              </a:solidFill>
            </a:endParaRPr>
          </a:p>
          <a:p>
            <a:r>
              <a:rPr lang="de-DE" dirty="0">
                <a:solidFill>
                  <a:srgbClr val="3399FF"/>
                </a:solidFill>
              </a:rPr>
              <a:t>10. Klicken Sie auf "Senden an </a:t>
            </a:r>
            <a:r>
              <a:rPr lang="de-DE" dirty="0" err="1">
                <a:solidFill>
                  <a:srgbClr val="3399FF"/>
                </a:solidFill>
              </a:rPr>
              <a:t>Raymedy</a:t>
            </a:r>
            <a:r>
              <a:rPr lang="de-DE" dirty="0">
                <a:solidFill>
                  <a:srgbClr val="3399FF"/>
                </a:solidFill>
              </a:rPr>
              <a:t>". Sie sehen dann den Verlauf der Beschwerden. klicken sie auf 'weiter'</a:t>
            </a:r>
            <a:endParaRPr lang="nl-NL" dirty="0">
              <a:solidFill>
                <a:srgbClr val="3399FF"/>
              </a:solidFill>
            </a:endParaRPr>
          </a:p>
        </p:txBody>
      </p:sp>
    </p:spTree>
    <p:extLst>
      <p:ext uri="{BB962C8B-B14F-4D97-AF65-F5344CB8AC3E}">
        <p14:creationId xmlns:p14="http://schemas.microsoft.com/office/powerpoint/2010/main" val="168255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36D6FE74-693C-46A3-8F10-77F8D32F7168}"/>
              </a:ext>
            </a:extLst>
          </p:cNvPr>
          <p:cNvPicPr>
            <a:picLocks noChangeAspect="1"/>
          </p:cNvPicPr>
          <p:nvPr/>
        </p:nvPicPr>
        <p:blipFill>
          <a:blip r:embed="rId5"/>
          <a:stretch>
            <a:fillRect/>
          </a:stretch>
        </p:blipFill>
        <p:spPr>
          <a:xfrm>
            <a:off x="883001" y="906235"/>
            <a:ext cx="6995256" cy="5045529"/>
          </a:xfrm>
          <a:prstGeom prst="rect">
            <a:avLst/>
          </a:prstGeom>
        </p:spPr>
      </p:pic>
      <p:sp>
        <p:nvSpPr>
          <p:cNvPr id="4" name="Tekstvak 3">
            <a:extLst>
              <a:ext uri="{FF2B5EF4-FFF2-40B4-BE49-F238E27FC236}">
                <a16:creationId xmlns:a16="http://schemas.microsoft.com/office/drawing/2014/main" id="{BFCCDFC5-74CA-4192-88A2-C8F22D67A7E2}"/>
              </a:ext>
            </a:extLst>
          </p:cNvPr>
          <p:cNvSpPr txBox="1"/>
          <p:nvPr/>
        </p:nvSpPr>
        <p:spPr>
          <a:xfrm>
            <a:off x="8262257" y="906235"/>
            <a:ext cx="3461657" cy="3693319"/>
          </a:xfrm>
          <a:prstGeom prst="rect">
            <a:avLst/>
          </a:prstGeom>
          <a:noFill/>
        </p:spPr>
        <p:txBody>
          <a:bodyPr wrap="square" rtlCol="0">
            <a:spAutoFit/>
          </a:bodyPr>
          <a:lstStyle/>
          <a:p>
            <a:r>
              <a:rPr lang="de-DE" dirty="0">
                <a:solidFill>
                  <a:srgbClr val="3399FF"/>
                </a:solidFill>
              </a:rPr>
              <a:t>Wenn Sie dies bei der nächsten Konsultation zum Fall hinzufügen möchten, geben Sie die Bewertung der Beschwerden erneut ein.</a:t>
            </a:r>
          </a:p>
          <a:p>
            <a:r>
              <a:rPr lang="de-DE" dirty="0">
                <a:solidFill>
                  <a:srgbClr val="3399FF"/>
                </a:solidFill>
              </a:rPr>
              <a:t>Es lohnt sich, weil der Patient dann besser erkennt, was passiert ist. Wir alle kennen die folgende Reaktion auf die Frage "und was haben Sie letzte Woche bei der Behandlung bemerkt", nämlich</a:t>
            </a:r>
          </a:p>
          <a:p>
            <a:r>
              <a:rPr lang="de-DE" dirty="0">
                <a:solidFill>
                  <a:srgbClr val="3399FF"/>
                </a:solidFill>
              </a:rPr>
              <a:t>.... Eigentlich nicht so viel, aber ich habe viel mehr tun können .... oder eine andere Reaktion dieser Art.</a:t>
            </a:r>
            <a:endParaRPr lang="nl-NL" dirty="0">
              <a:solidFill>
                <a:srgbClr val="3399FF"/>
              </a:solidFill>
            </a:endParaRPr>
          </a:p>
        </p:txBody>
      </p:sp>
      <p:sp>
        <p:nvSpPr>
          <p:cNvPr id="6" name="Pijl: rechts 5">
            <a:extLst>
              <a:ext uri="{FF2B5EF4-FFF2-40B4-BE49-F238E27FC236}">
                <a16:creationId xmlns:a16="http://schemas.microsoft.com/office/drawing/2014/main" id="{0A46DC24-BB99-42B0-BE25-26088B7AD99B}"/>
              </a:ext>
            </a:extLst>
          </p:cNvPr>
          <p:cNvSpPr/>
          <p:nvPr/>
        </p:nvSpPr>
        <p:spPr>
          <a:xfrm flipH="1">
            <a:off x="7494193" y="5503512"/>
            <a:ext cx="576064" cy="196236"/>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31A2EE3B-D654-4995-AD58-EC24E04B212B}"/>
              </a:ext>
            </a:extLst>
          </p:cNvPr>
          <p:cNvSpPr txBox="1"/>
          <p:nvPr/>
        </p:nvSpPr>
        <p:spPr>
          <a:xfrm>
            <a:off x="8262257" y="5153552"/>
            <a:ext cx="2901043" cy="646331"/>
          </a:xfrm>
          <a:prstGeom prst="rect">
            <a:avLst/>
          </a:prstGeom>
          <a:noFill/>
        </p:spPr>
        <p:txBody>
          <a:bodyPr wrap="square" rtlCol="0">
            <a:spAutoFit/>
          </a:bodyPr>
          <a:lstStyle/>
          <a:p>
            <a:r>
              <a:rPr lang="de-DE" dirty="0">
                <a:solidFill>
                  <a:srgbClr val="C00000"/>
                </a:solidFill>
              </a:rPr>
              <a:t>Klicken Sie auf die Diagnose, um sie auszufüllen</a:t>
            </a:r>
            <a:endParaRPr lang="nl-NL" dirty="0">
              <a:solidFill>
                <a:srgbClr val="C00000"/>
              </a:solidFill>
            </a:endParaRPr>
          </a:p>
        </p:txBody>
      </p:sp>
      <p:pic>
        <p:nvPicPr>
          <p:cNvPr id="2" name="Afbeelding 1">
            <a:extLst>
              <a:ext uri="{FF2B5EF4-FFF2-40B4-BE49-F238E27FC236}">
                <a16:creationId xmlns:a16="http://schemas.microsoft.com/office/drawing/2014/main" id="{B6533A6F-E897-4945-A192-BA632212DFB7}"/>
              </a:ext>
            </a:extLst>
          </p:cNvPr>
          <p:cNvPicPr>
            <a:picLocks noChangeAspect="1"/>
          </p:cNvPicPr>
          <p:nvPr/>
        </p:nvPicPr>
        <p:blipFill>
          <a:blip r:embed="rId6"/>
          <a:stretch>
            <a:fillRect/>
          </a:stretch>
        </p:blipFill>
        <p:spPr>
          <a:xfrm>
            <a:off x="3959440" y="2864323"/>
            <a:ext cx="1156258" cy="222138"/>
          </a:xfrm>
          <a:prstGeom prst="rect">
            <a:avLst/>
          </a:prstGeom>
        </p:spPr>
      </p:pic>
    </p:spTree>
    <p:extLst>
      <p:ext uri="{BB962C8B-B14F-4D97-AF65-F5344CB8AC3E}">
        <p14:creationId xmlns:p14="http://schemas.microsoft.com/office/powerpoint/2010/main" val="18430389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702AEDB9-6ABC-40DF-AA64-E4166F03EE01}"/>
              </a:ext>
            </a:extLst>
          </p:cNvPr>
          <p:cNvPicPr>
            <a:picLocks noChangeAspect="1"/>
          </p:cNvPicPr>
          <p:nvPr/>
        </p:nvPicPr>
        <p:blipFill>
          <a:blip r:embed="rId5"/>
          <a:stretch>
            <a:fillRect/>
          </a:stretch>
        </p:blipFill>
        <p:spPr>
          <a:xfrm>
            <a:off x="1244373" y="1790700"/>
            <a:ext cx="5457825" cy="1638300"/>
          </a:xfrm>
          <a:prstGeom prst="rect">
            <a:avLst/>
          </a:prstGeom>
        </p:spPr>
      </p:pic>
      <p:sp>
        <p:nvSpPr>
          <p:cNvPr id="4" name="Tekstvak 3">
            <a:extLst>
              <a:ext uri="{FF2B5EF4-FFF2-40B4-BE49-F238E27FC236}">
                <a16:creationId xmlns:a16="http://schemas.microsoft.com/office/drawing/2014/main" id="{BAF451AD-DA25-4077-82F9-EFA8D70A3546}"/>
              </a:ext>
            </a:extLst>
          </p:cNvPr>
          <p:cNvSpPr txBox="1"/>
          <p:nvPr/>
        </p:nvSpPr>
        <p:spPr>
          <a:xfrm>
            <a:off x="6702198" y="1698171"/>
            <a:ext cx="4473801" cy="2031325"/>
          </a:xfrm>
          <a:prstGeom prst="rect">
            <a:avLst/>
          </a:prstGeom>
          <a:noFill/>
        </p:spPr>
        <p:txBody>
          <a:bodyPr wrap="square" rtlCol="0">
            <a:spAutoFit/>
          </a:bodyPr>
          <a:lstStyle/>
          <a:p>
            <a:r>
              <a:rPr lang="de-DE" dirty="0">
                <a:solidFill>
                  <a:srgbClr val="3399FF"/>
                </a:solidFill>
              </a:rPr>
              <a:t>Dieser Bildschirm erinnert an die Fälle, an denen Sie gerade arbeiten, um einen Fall zu erstellen und mit uns zu teilen, weil Sie den Verdacht haben, dass das Ergebnis positiv ist (Sie haben mehr Erfahrung mit diesen Beschwerden). Übrigens können Sie eine Behandlungsserie auch hinterher aufstellen.</a:t>
            </a:r>
            <a:endParaRPr lang="nl-NL" dirty="0">
              <a:solidFill>
                <a:srgbClr val="3399FF"/>
              </a:solidFill>
            </a:endParaRPr>
          </a:p>
        </p:txBody>
      </p:sp>
      <p:pic>
        <p:nvPicPr>
          <p:cNvPr id="6" name="Afbeelding 5">
            <a:extLst>
              <a:ext uri="{FF2B5EF4-FFF2-40B4-BE49-F238E27FC236}">
                <a16:creationId xmlns:a16="http://schemas.microsoft.com/office/drawing/2014/main" id="{1AA9CE85-FD9A-4E40-969F-9E37C032B752}"/>
              </a:ext>
            </a:extLst>
          </p:cNvPr>
          <p:cNvPicPr>
            <a:picLocks noChangeAspect="1"/>
          </p:cNvPicPr>
          <p:nvPr/>
        </p:nvPicPr>
        <p:blipFill>
          <a:blip r:embed="rId6"/>
          <a:stretch>
            <a:fillRect/>
          </a:stretch>
        </p:blipFill>
        <p:spPr>
          <a:xfrm>
            <a:off x="1208034" y="5040985"/>
            <a:ext cx="2104896" cy="1306254"/>
          </a:xfrm>
          <a:prstGeom prst="rect">
            <a:avLst/>
          </a:prstGeom>
        </p:spPr>
      </p:pic>
      <p:pic>
        <p:nvPicPr>
          <p:cNvPr id="2" name="Afbeelding 1">
            <a:extLst>
              <a:ext uri="{FF2B5EF4-FFF2-40B4-BE49-F238E27FC236}">
                <a16:creationId xmlns:a16="http://schemas.microsoft.com/office/drawing/2014/main" id="{C706E54B-BD5E-4E7E-B267-F277CCBB0F70}"/>
              </a:ext>
            </a:extLst>
          </p:cNvPr>
          <p:cNvPicPr>
            <a:picLocks noChangeAspect="1"/>
          </p:cNvPicPr>
          <p:nvPr/>
        </p:nvPicPr>
        <p:blipFill>
          <a:blip r:embed="rId7"/>
          <a:stretch>
            <a:fillRect/>
          </a:stretch>
        </p:blipFill>
        <p:spPr>
          <a:xfrm>
            <a:off x="1244373" y="1806920"/>
            <a:ext cx="5320152" cy="295275"/>
          </a:xfrm>
          <a:prstGeom prst="rect">
            <a:avLst/>
          </a:prstGeom>
        </p:spPr>
      </p:pic>
      <p:pic>
        <p:nvPicPr>
          <p:cNvPr id="5" name="Afbeelding 4">
            <a:extLst>
              <a:ext uri="{FF2B5EF4-FFF2-40B4-BE49-F238E27FC236}">
                <a16:creationId xmlns:a16="http://schemas.microsoft.com/office/drawing/2014/main" id="{67451872-5817-4763-B722-775E332F68D8}"/>
              </a:ext>
            </a:extLst>
          </p:cNvPr>
          <p:cNvPicPr>
            <a:picLocks noChangeAspect="1"/>
          </p:cNvPicPr>
          <p:nvPr/>
        </p:nvPicPr>
        <p:blipFill>
          <a:blip r:embed="rId8"/>
          <a:stretch>
            <a:fillRect/>
          </a:stretch>
        </p:blipFill>
        <p:spPr>
          <a:xfrm>
            <a:off x="7579557" y="4832998"/>
            <a:ext cx="2719081" cy="423330"/>
          </a:xfrm>
          <a:prstGeom prst="rect">
            <a:avLst/>
          </a:prstGeom>
        </p:spPr>
      </p:pic>
      <p:sp>
        <p:nvSpPr>
          <p:cNvPr id="8" name="Rechthoek 7">
            <a:extLst>
              <a:ext uri="{FF2B5EF4-FFF2-40B4-BE49-F238E27FC236}">
                <a16:creationId xmlns:a16="http://schemas.microsoft.com/office/drawing/2014/main" id="{1972D704-1316-4ACD-9877-2858300E27B9}"/>
              </a:ext>
            </a:extLst>
          </p:cNvPr>
          <p:cNvSpPr/>
          <p:nvPr/>
        </p:nvSpPr>
        <p:spPr>
          <a:xfrm>
            <a:off x="1046205" y="3745716"/>
            <a:ext cx="6096000" cy="1200329"/>
          </a:xfrm>
          <a:prstGeom prst="rect">
            <a:avLst/>
          </a:prstGeom>
        </p:spPr>
        <p:txBody>
          <a:bodyPr>
            <a:spAutoFit/>
          </a:bodyPr>
          <a:lstStyle/>
          <a:p>
            <a:r>
              <a:rPr lang="de-DE"/>
              <a:t>Das Schließen eines Falls ist für Sie ein Hinweis, dass Sie die Behandlung des Patienten abgeschlossen haben. </a:t>
            </a:r>
            <a:r>
              <a:rPr lang="de-DE" dirty="0"/>
              <a:t>Bei der nächsten Konsultation des Programms wird nichts anderes hinzugefügt, als einen neuen Fall anzufangen</a:t>
            </a:r>
            <a:endParaRPr lang="nl-NL"/>
          </a:p>
        </p:txBody>
      </p:sp>
      <p:sp>
        <p:nvSpPr>
          <p:cNvPr id="9" name="Rechthoek 8">
            <a:extLst>
              <a:ext uri="{FF2B5EF4-FFF2-40B4-BE49-F238E27FC236}">
                <a16:creationId xmlns:a16="http://schemas.microsoft.com/office/drawing/2014/main" id="{74C865A9-7431-4758-A491-9743B4B577EF}"/>
              </a:ext>
            </a:extLst>
          </p:cNvPr>
          <p:cNvSpPr/>
          <p:nvPr/>
        </p:nvSpPr>
        <p:spPr>
          <a:xfrm>
            <a:off x="7795807" y="4124475"/>
            <a:ext cx="2070310" cy="369332"/>
          </a:xfrm>
          <a:prstGeom prst="rect">
            <a:avLst/>
          </a:prstGeom>
        </p:spPr>
        <p:txBody>
          <a:bodyPr wrap="none">
            <a:spAutoFit/>
          </a:bodyPr>
          <a:lstStyle/>
          <a:p>
            <a:r>
              <a:rPr lang="nl-NL" dirty="0" err="1"/>
              <a:t>an</a:t>
            </a:r>
            <a:r>
              <a:rPr lang="nl-NL" dirty="0"/>
              <a:t> </a:t>
            </a:r>
            <a:r>
              <a:rPr lang="nl-NL" dirty="0" err="1"/>
              <a:t>Raymedy</a:t>
            </a:r>
            <a:r>
              <a:rPr lang="nl-NL" dirty="0"/>
              <a:t> </a:t>
            </a:r>
            <a:r>
              <a:rPr lang="nl-NL" dirty="0" err="1"/>
              <a:t>senden</a:t>
            </a:r>
            <a:endParaRPr lang="nl-NL" dirty="0"/>
          </a:p>
        </p:txBody>
      </p:sp>
    </p:spTree>
    <p:extLst>
      <p:ext uri="{BB962C8B-B14F-4D97-AF65-F5344CB8AC3E}">
        <p14:creationId xmlns:p14="http://schemas.microsoft.com/office/powerpoint/2010/main" val="1155259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kstvak 2">
            <a:extLst>
              <a:ext uri="{FF2B5EF4-FFF2-40B4-BE49-F238E27FC236}">
                <a16:creationId xmlns:a16="http://schemas.microsoft.com/office/drawing/2014/main" id="{4E2E12CC-6D14-483E-BF24-E4B0D5066A1B}"/>
              </a:ext>
            </a:extLst>
          </p:cNvPr>
          <p:cNvSpPr txBox="1"/>
          <p:nvPr/>
        </p:nvSpPr>
        <p:spPr>
          <a:xfrm>
            <a:off x="1191986" y="832757"/>
            <a:ext cx="9124950" cy="369332"/>
          </a:xfrm>
          <a:prstGeom prst="rect">
            <a:avLst/>
          </a:prstGeom>
          <a:noFill/>
        </p:spPr>
        <p:txBody>
          <a:bodyPr wrap="square" rtlCol="0">
            <a:spAutoFit/>
          </a:bodyPr>
          <a:lstStyle/>
          <a:p>
            <a:r>
              <a:rPr lang="de-DE" dirty="0">
                <a:solidFill>
                  <a:srgbClr val="3399FF"/>
                </a:solidFill>
              </a:rPr>
              <a:t>Beenden Sie Ihren Fallbeschreibung, bevor Sie ihn abschicken</a:t>
            </a:r>
            <a:endParaRPr lang="nl-NL" dirty="0">
              <a:solidFill>
                <a:srgbClr val="3399FF"/>
              </a:solidFill>
            </a:endParaRPr>
          </a:p>
        </p:txBody>
      </p:sp>
      <p:pic>
        <p:nvPicPr>
          <p:cNvPr id="4" name="Afbeelding 3">
            <a:extLst>
              <a:ext uri="{FF2B5EF4-FFF2-40B4-BE49-F238E27FC236}">
                <a16:creationId xmlns:a16="http://schemas.microsoft.com/office/drawing/2014/main" id="{494591E3-2002-43F2-A2AF-887D0784D9E9}"/>
              </a:ext>
            </a:extLst>
          </p:cNvPr>
          <p:cNvPicPr>
            <a:picLocks noChangeAspect="1"/>
          </p:cNvPicPr>
          <p:nvPr/>
        </p:nvPicPr>
        <p:blipFill>
          <a:blip r:embed="rId5"/>
          <a:stretch>
            <a:fillRect/>
          </a:stretch>
        </p:blipFill>
        <p:spPr>
          <a:xfrm>
            <a:off x="1302905" y="1356793"/>
            <a:ext cx="6411254" cy="4668450"/>
          </a:xfrm>
          <a:prstGeom prst="rect">
            <a:avLst/>
          </a:prstGeom>
        </p:spPr>
      </p:pic>
      <p:sp>
        <p:nvSpPr>
          <p:cNvPr id="6" name="Pijl: rechts 5">
            <a:extLst>
              <a:ext uri="{FF2B5EF4-FFF2-40B4-BE49-F238E27FC236}">
                <a16:creationId xmlns:a16="http://schemas.microsoft.com/office/drawing/2014/main" id="{AB5CC279-3386-4399-A977-7D79176526BA}"/>
              </a:ext>
            </a:extLst>
          </p:cNvPr>
          <p:cNvSpPr/>
          <p:nvPr/>
        </p:nvSpPr>
        <p:spPr>
          <a:xfrm rot="10800000">
            <a:off x="7745186" y="5780314"/>
            <a:ext cx="1159328" cy="244929"/>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 name="Afbeelding 1">
            <a:extLst>
              <a:ext uri="{FF2B5EF4-FFF2-40B4-BE49-F238E27FC236}">
                <a16:creationId xmlns:a16="http://schemas.microsoft.com/office/drawing/2014/main" id="{E62A75E5-1E8E-49FD-898F-05ECE9A0F7A9}"/>
              </a:ext>
            </a:extLst>
          </p:cNvPr>
          <p:cNvPicPr>
            <a:picLocks noChangeAspect="1"/>
          </p:cNvPicPr>
          <p:nvPr/>
        </p:nvPicPr>
        <p:blipFill>
          <a:blip r:embed="rId6"/>
          <a:stretch>
            <a:fillRect/>
          </a:stretch>
        </p:blipFill>
        <p:spPr>
          <a:xfrm>
            <a:off x="6818809" y="5691868"/>
            <a:ext cx="895350" cy="333375"/>
          </a:xfrm>
          <a:prstGeom prst="rect">
            <a:avLst/>
          </a:prstGeom>
        </p:spPr>
      </p:pic>
    </p:spTree>
    <p:extLst>
      <p:ext uri="{BB962C8B-B14F-4D97-AF65-F5344CB8AC3E}">
        <p14:creationId xmlns:p14="http://schemas.microsoft.com/office/powerpoint/2010/main" val="25675536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876FB342-7190-4899-9180-54E156245DEB}"/>
              </a:ext>
            </a:extLst>
          </p:cNvPr>
          <p:cNvPicPr>
            <a:picLocks noChangeAspect="1"/>
          </p:cNvPicPr>
          <p:nvPr/>
        </p:nvPicPr>
        <p:blipFill>
          <a:blip r:embed="rId5"/>
          <a:stretch>
            <a:fillRect/>
          </a:stretch>
        </p:blipFill>
        <p:spPr>
          <a:xfrm>
            <a:off x="1238250" y="1123950"/>
            <a:ext cx="9715500" cy="4610100"/>
          </a:xfrm>
          <a:prstGeom prst="rect">
            <a:avLst/>
          </a:prstGeom>
        </p:spPr>
      </p:pic>
      <p:pic>
        <p:nvPicPr>
          <p:cNvPr id="4" name="Afbeelding 3">
            <a:extLst>
              <a:ext uri="{FF2B5EF4-FFF2-40B4-BE49-F238E27FC236}">
                <a16:creationId xmlns:a16="http://schemas.microsoft.com/office/drawing/2014/main" id="{7919DF8F-10AF-4E66-B8D3-1B82D1038531}"/>
              </a:ext>
            </a:extLst>
          </p:cNvPr>
          <p:cNvPicPr>
            <a:picLocks noChangeAspect="1"/>
          </p:cNvPicPr>
          <p:nvPr/>
        </p:nvPicPr>
        <p:blipFill>
          <a:blip r:embed="rId6"/>
          <a:stretch>
            <a:fillRect/>
          </a:stretch>
        </p:blipFill>
        <p:spPr>
          <a:xfrm>
            <a:off x="9323615" y="5588067"/>
            <a:ext cx="1343250" cy="476637"/>
          </a:xfrm>
          <a:prstGeom prst="rect">
            <a:avLst/>
          </a:prstGeom>
        </p:spPr>
      </p:pic>
      <p:sp>
        <p:nvSpPr>
          <p:cNvPr id="8" name="Pijl: rechts 7">
            <a:extLst>
              <a:ext uri="{FF2B5EF4-FFF2-40B4-BE49-F238E27FC236}">
                <a16:creationId xmlns:a16="http://schemas.microsoft.com/office/drawing/2014/main" id="{F2FE0C2F-A6F8-469A-8DC4-F54E77647E9C}"/>
              </a:ext>
            </a:extLst>
          </p:cNvPr>
          <p:cNvSpPr/>
          <p:nvPr/>
        </p:nvSpPr>
        <p:spPr>
          <a:xfrm rot="10800000">
            <a:off x="10782300" y="5703920"/>
            <a:ext cx="1159328" cy="244929"/>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 name="Afbeelding 1">
            <a:extLst>
              <a:ext uri="{FF2B5EF4-FFF2-40B4-BE49-F238E27FC236}">
                <a16:creationId xmlns:a16="http://schemas.microsoft.com/office/drawing/2014/main" id="{EDACC122-B597-42FA-A6BD-5304929645DE}"/>
              </a:ext>
            </a:extLst>
          </p:cNvPr>
          <p:cNvPicPr>
            <a:picLocks noChangeAspect="1"/>
          </p:cNvPicPr>
          <p:nvPr/>
        </p:nvPicPr>
        <p:blipFill>
          <a:blip r:embed="rId7"/>
          <a:stretch>
            <a:fillRect/>
          </a:stretch>
        </p:blipFill>
        <p:spPr>
          <a:xfrm>
            <a:off x="9392125" y="5588067"/>
            <a:ext cx="1274739" cy="469267"/>
          </a:xfrm>
          <a:prstGeom prst="rect">
            <a:avLst/>
          </a:prstGeom>
        </p:spPr>
      </p:pic>
    </p:spTree>
    <p:extLst>
      <p:ext uri="{BB962C8B-B14F-4D97-AF65-F5344CB8AC3E}">
        <p14:creationId xmlns:p14="http://schemas.microsoft.com/office/powerpoint/2010/main" val="40306642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F54FC047-DA13-4E81-9285-8D362701A1C2}"/>
              </a:ext>
            </a:extLst>
          </p:cNvPr>
          <p:cNvPicPr>
            <a:picLocks noChangeAspect="1"/>
          </p:cNvPicPr>
          <p:nvPr/>
        </p:nvPicPr>
        <p:blipFill>
          <a:blip r:embed="rId5"/>
          <a:stretch>
            <a:fillRect/>
          </a:stretch>
        </p:blipFill>
        <p:spPr>
          <a:xfrm>
            <a:off x="1506311" y="754346"/>
            <a:ext cx="4589689" cy="5349307"/>
          </a:xfrm>
          <a:prstGeom prst="rect">
            <a:avLst/>
          </a:prstGeom>
        </p:spPr>
      </p:pic>
      <p:sp>
        <p:nvSpPr>
          <p:cNvPr id="4" name="Tekstvak 3">
            <a:extLst>
              <a:ext uri="{FF2B5EF4-FFF2-40B4-BE49-F238E27FC236}">
                <a16:creationId xmlns:a16="http://schemas.microsoft.com/office/drawing/2014/main" id="{F4B8D0F0-6C3C-4591-8F7A-3033240F320F}"/>
              </a:ext>
            </a:extLst>
          </p:cNvPr>
          <p:cNvSpPr txBox="1"/>
          <p:nvPr/>
        </p:nvSpPr>
        <p:spPr>
          <a:xfrm>
            <a:off x="6368143" y="2514600"/>
            <a:ext cx="4963886" cy="2585323"/>
          </a:xfrm>
          <a:prstGeom prst="rect">
            <a:avLst/>
          </a:prstGeom>
          <a:noFill/>
        </p:spPr>
        <p:txBody>
          <a:bodyPr wrap="square" rtlCol="0">
            <a:spAutoFit/>
          </a:bodyPr>
          <a:lstStyle/>
          <a:p>
            <a:r>
              <a:rPr lang="de-DE" dirty="0">
                <a:solidFill>
                  <a:srgbClr val="3399FF"/>
                </a:solidFill>
              </a:rPr>
              <a:t>Sie senden nicht alle Messungen, sondern wählen die Konsultationen aus, an denen wichtige Änderungen vorgenommen wurden, oder nur die erste und die letzte.</a:t>
            </a:r>
          </a:p>
          <a:p>
            <a:endParaRPr lang="de-DE" dirty="0">
              <a:solidFill>
                <a:srgbClr val="3399FF"/>
              </a:solidFill>
            </a:endParaRPr>
          </a:p>
          <a:p>
            <a:r>
              <a:rPr lang="de-DE" dirty="0">
                <a:solidFill>
                  <a:srgbClr val="3399FF"/>
                </a:solidFill>
              </a:rPr>
              <a:t>Beschreiben Sie in Ihrer Zusammenfassung Ihre Interpretation der Messungen und Unterschiede, z. B. zwischen der ersten und der letzten Konsultation.</a:t>
            </a:r>
            <a:endParaRPr lang="nl-NL" dirty="0">
              <a:solidFill>
                <a:srgbClr val="3399FF"/>
              </a:solidFill>
            </a:endParaRPr>
          </a:p>
        </p:txBody>
      </p:sp>
      <p:sp>
        <p:nvSpPr>
          <p:cNvPr id="8" name="Pijl: rechts 7">
            <a:extLst>
              <a:ext uri="{FF2B5EF4-FFF2-40B4-BE49-F238E27FC236}">
                <a16:creationId xmlns:a16="http://schemas.microsoft.com/office/drawing/2014/main" id="{DF1CF15D-A38E-46A3-BD6A-2F17BF38FE56}"/>
              </a:ext>
            </a:extLst>
          </p:cNvPr>
          <p:cNvSpPr/>
          <p:nvPr/>
        </p:nvSpPr>
        <p:spPr>
          <a:xfrm rot="10800000" flipH="1">
            <a:off x="859971" y="3048318"/>
            <a:ext cx="749300" cy="225226"/>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703607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009D6D85-F421-432C-B9DC-1F2150722D59}"/>
              </a:ext>
            </a:extLst>
          </p:cNvPr>
          <p:cNvPicPr>
            <a:picLocks noChangeAspect="1"/>
          </p:cNvPicPr>
          <p:nvPr/>
        </p:nvPicPr>
        <p:blipFill>
          <a:blip r:embed="rId5"/>
          <a:stretch>
            <a:fillRect/>
          </a:stretch>
        </p:blipFill>
        <p:spPr>
          <a:xfrm>
            <a:off x="1257300" y="915670"/>
            <a:ext cx="9658350" cy="4162425"/>
          </a:xfrm>
          <a:prstGeom prst="rect">
            <a:avLst/>
          </a:prstGeom>
        </p:spPr>
      </p:pic>
      <p:sp>
        <p:nvSpPr>
          <p:cNvPr id="4" name="Tekstvak 3">
            <a:extLst>
              <a:ext uri="{FF2B5EF4-FFF2-40B4-BE49-F238E27FC236}">
                <a16:creationId xmlns:a16="http://schemas.microsoft.com/office/drawing/2014/main" id="{5F901B4C-839C-4974-9CC4-142A4A6D0FE5}"/>
              </a:ext>
            </a:extLst>
          </p:cNvPr>
          <p:cNvSpPr txBox="1"/>
          <p:nvPr/>
        </p:nvSpPr>
        <p:spPr>
          <a:xfrm>
            <a:off x="1298121" y="4816929"/>
            <a:ext cx="9658350" cy="1477328"/>
          </a:xfrm>
          <a:prstGeom prst="rect">
            <a:avLst/>
          </a:prstGeom>
          <a:noFill/>
        </p:spPr>
        <p:txBody>
          <a:bodyPr wrap="square" rtlCol="0">
            <a:spAutoFit/>
          </a:bodyPr>
          <a:lstStyle/>
          <a:p>
            <a:r>
              <a:rPr lang="de-DE" dirty="0">
                <a:solidFill>
                  <a:srgbClr val="3399FF"/>
                </a:solidFill>
              </a:rPr>
              <a:t>Dies sind „virtuelle" Messungen, weshalb ich die Unterschiede zwischen der ersten und der letzten Serie nicht beschreibe. In einem realen Fall konnte man sehen, dass die Feuermeridiane schwach oder asymmetrisch sind und somit die Beschwerden erklären. Beschreiben Sie insbesondere den Zusammenhang zwischen den Beschwerden und den abnormen Meridianen und dass die Behandlung sich Schritt für Schritt anpasst, nämlich ...... etc.</a:t>
            </a:r>
            <a:endParaRPr lang="nl-NL" dirty="0">
              <a:solidFill>
                <a:srgbClr val="3399FF"/>
              </a:solidFill>
            </a:endParaRPr>
          </a:p>
        </p:txBody>
      </p:sp>
    </p:spTree>
    <p:extLst>
      <p:ext uri="{BB962C8B-B14F-4D97-AF65-F5344CB8AC3E}">
        <p14:creationId xmlns:p14="http://schemas.microsoft.com/office/powerpoint/2010/main" val="2946611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92571080-DB14-4A15-89D6-9645678EB3AD}"/>
              </a:ext>
            </a:extLst>
          </p:cNvPr>
          <p:cNvPicPr>
            <a:picLocks noChangeAspect="1"/>
          </p:cNvPicPr>
          <p:nvPr/>
        </p:nvPicPr>
        <p:blipFill>
          <a:blip r:embed="rId5"/>
          <a:stretch>
            <a:fillRect/>
          </a:stretch>
        </p:blipFill>
        <p:spPr>
          <a:xfrm>
            <a:off x="3072026" y="2761051"/>
            <a:ext cx="5724891" cy="908276"/>
          </a:xfrm>
          <a:prstGeom prst="rect">
            <a:avLst/>
          </a:prstGeom>
        </p:spPr>
      </p:pic>
      <p:sp>
        <p:nvSpPr>
          <p:cNvPr id="4" name="Tekstvak 3">
            <a:extLst>
              <a:ext uri="{FF2B5EF4-FFF2-40B4-BE49-F238E27FC236}">
                <a16:creationId xmlns:a16="http://schemas.microsoft.com/office/drawing/2014/main" id="{AFC6A7FC-712F-40D7-8247-E0FA1F04BCF2}"/>
              </a:ext>
            </a:extLst>
          </p:cNvPr>
          <p:cNvSpPr txBox="1"/>
          <p:nvPr/>
        </p:nvSpPr>
        <p:spPr>
          <a:xfrm>
            <a:off x="3072026" y="1485900"/>
            <a:ext cx="5724891" cy="1200329"/>
          </a:xfrm>
          <a:prstGeom prst="rect">
            <a:avLst/>
          </a:prstGeom>
          <a:noFill/>
        </p:spPr>
        <p:txBody>
          <a:bodyPr wrap="square" rtlCol="0">
            <a:spAutoFit/>
          </a:bodyPr>
          <a:lstStyle/>
          <a:p>
            <a:r>
              <a:rPr lang="de-DE" dirty="0">
                <a:solidFill>
                  <a:srgbClr val="3399FF"/>
                </a:solidFill>
              </a:rPr>
              <a:t>Fahren Sie fort, bis Sie fertig sind.</a:t>
            </a:r>
          </a:p>
          <a:p>
            <a:r>
              <a:rPr lang="de-DE" dirty="0">
                <a:solidFill>
                  <a:srgbClr val="3399FF"/>
                </a:solidFill>
              </a:rPr>
              <a:t>Wir prüfen den Fall und übersetzen ihn. Nach dieser Prüfung erscheint der Fall in der Datenbank, auf die jeder zugreifen kann.</a:t>
            </a:r>
            <a:endParaRPr lang="nl-NL" dirty="0">
              <a:solidFill>
                <a:srgbClr val="3399FF"/>
              </a:solidFill>
            </a:endParaRPr>
          </a:p>
        </p:txBody>
      </p:sp>
      <p:pic>
        <p:nvPicPr>
          <p:cNvPr id="6" name="Afbeelding 5">
            <a:extLst>
              <a:ext uri="{FF2B5EF4-FFF2-40B4-BE49-F238E27FC236}">
                <a16:creationId xmlns:a16="http://schemas.microsoft.com/office/drawing/2014/main" id="{CE7B3590-B97C-482F-9172-0CCD842A0C8E}"/>
              </a:ext>
            </a:extLst>
          </p:cNvPr>
          <p:cNvPicPr>
            <a:picLocks noChangeAspect="1"/>
          </p:cNvPicPr>
          <p:nvPr/>
        </p:nvPicPr>
        <p:blipFill>
          <a:blip r:embed="rId6"/>
          <a:stretch>
            <a:fillRect/>
          </a:stretch>
        </p:blipFill>
        <p:spPr>
          <a:xfrm>
            <a:off x="3316060" y="5023114"/>
            <a:ext cx="754205" cy="502803"/>
          </a:xfrm>
          <a:prstGeom prst="rect">
            <a:avLst/>
          </a:prstGeom>
        </p:spPr>
      </p:pic>
      <p:sp>
        <p:nvSpPr>
          <p:cNvPr id="7" name="Tekstvak 6">
            <a:extLst>
              <a:ext uri="{FF2B5EF4-FFF2-40B4-BE49-F238E27FC236}">
                <a16:creationId xmlns:a16="http://schemas.microsoft.com/office/drawing/2014/main" id="{1AAB9DBE-DFC8-4EE0-9C4D-57EC3D067FAD}"/>
              </a:ext>
            </a:extLst>
          </p:cNvPr>
          <p:cNvSpPr txBox="1"/>
          <p:nvPr/>
        </p:nvSpPr>
        <p:spPr>
          <a:xfrm>
            <a:off x="3101189" y="3884555"/>
            <a:ext cx="5595157" cy="1200329"/>
          </a:xfrm>
          <a:prstGeom prst="rect">
            <a:avLst/>
          </a:prstGeom>
          <a:noFill/>
        </p:spPr>
        <p:txBody>
          <a:bodyPr wrap="square" rtlCol="0">
            <a:spAutoFit/>
          </a:bodyPr>
          <a:lstStyle/>
          <a:p>
            <a:r>
              <a:rPr lang="de-DE" dirty="0">
                <a:solidFill>
                  <a:srgbClr val="3399FF"/>
                </a:solidFill>
              </a:rPr>
              <a:t>Die Fälle befinden sich in der Datenbank. Sie können sie einige Tage nach dem Senden mit Ihrer eigenen Software anzeigen und analysieren, ob es sich um Ihren eigenen Patienten handelt.</a:t>
            </a:r>
            <a:endParaRPr lang="nl-NL" dirty="0">
              <a:solidFill>
                <a:srgbClr val="3399FF"/>
              </a:solidFill>
            </a:endParaRPr>
          </a:p>
        </p:txBody>
      </p:sp>
      <p:sp>
        <p:nvSpPr>
          <p:cNvPr id="8" name="Tekstvak 7">
            <a:extLst>
              <a:ext uri="{FF2B5EF4-FFF2-40B4-BE49-F238E27FC236}">
                <a16:creationId xmlns:a16="http://schemas.microsoft.com/office/drawing/2014/main" id="{E4ECE7F5-0990-4335-9024-CD1F5220F516}"/>
              </a:ext>
            </a:extLst>
          </p:cNvPr>
          <p:cNvSpPr txBox="1"/>
          <p:nvPr/>
        </p:nvSpPr>
        <p:spPr>
          <a:xfrm>
            <a:off x="3316060" y="5575300"/>
            <a:ext cx="6120040" cy="923330"/>
          </a:xfrm>
          <a:prstGeom prst="rect">
            <a:avLst/>
          </a:prstGeom>
          <a:noFill/>
        </p:spPr>
        <p:txBody>
          <a:bodyPr wrap="square" rtlCol="0">
            <a:spAutoFit/>
          </a:bodyPr>
          <a:lstStyle/>
          <a:p>
            <a:r>
              <a:rPr lang="de-DE" dirty="0">
                <a:solidFill>
                  <a:srgbClr val="3399FF"/>
                </a:solidFill>
              </a:rPr>
              <a:t>Bevor die Veröffentlichung werden einige Kontroll- und Übersetzungsarbeiten hinter den Kulissen erledigt, und der Fall erscheint danach in der Datenbank und auch auf der Website.</a:t>
            </a:r>
            <a:endParaRPr lang="nl-NL" dirty="0">
              <a:solidFill>
                <a:srgbClr val="3399FF"/>
              </a:solidFill>
            </a:endParaRPr>
          </a:p>
        </p:txBody>
      </p:sp>
    </p:spTree>
    <p:extLst>
      <p:ext uri="{BB962C8B-B14F-4D97-AF65-F5344CB8AC3E}">
        <p14:creationId xmlns:p14="http://schemas.microsoft.com/office/powerpoint/2010/main" val="36534547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51433E34-AE13-4E54-AA21-A3D85D66AF8F}"/>
              </a:ext>
            </a:extLst>
          </p:cNvPr>
          <p:cNvPicPr>
            <a:picLocks noChangeAspect="1"/>
          </p:cNvPicPr>
          <p:nvPr/>
        </p:nvPicPr>
        <p:blipFill>
          <a:blip r:embed="rId5"/>
          <a:stretch>
            <a:fillRect/>
          </a:stretch>
        </p:blipFill>
        <p:spPr>
          <a:xfrm>
            <a:off x="1541914" y="1369776"/>
            <a:ext cx="1905000" cy="285750"/>
          </a:xfrm>
          <a:prstGeom prst="rect">
            <a:avLst/>
          </a:prstGeom>
        </p:spPr>
      </p:pic>
      <p:pic>
        <p:nvPicPr>
          <p:cNvPr id="4" name="Afbeelding 3">
            <a:extLst>
              <a:ext uri="{FF2B5EF4-FFF2-40B4-BE49-F238E27FC236}">
                <a16:creationId xmlns:a16="http://schemas.microsoft.com/office/drawing/2014/main" id="{CD900F0E-62D8-4717-8FC4-77503111BF30}"/>
              </a:ext>
            </a:extLst>
          </p:cNvPr>
          <p:cNvPicPr>
            <a:picLocks noChangeAspect="1"/>
          </p:cNvPicPr>
          <p:nvPr/>
        </p:nvPicPr>
        <p:blipFill>
          <a:blip r:embed="rId6"/>
          <a:stretch>
            <a:fillRect/>
          </a:stretch>
        </p:blipFill>
        <p:spPr>
          <a:xfrm>
            <a:off x="1541914" y="1844101"/>
            <a:ext cx="3810000" cy="4181475"/>
          </a:xfrm>
          <a:prstGeom prst="rect">
            <a:avLst/>
          </a:prstGeom>
        </p:spPr>
      </p:pic>
      <p:sp>
        <p:nvSpPr>
          <p:cNvPr id="6" name="Tekstvak 5">
            <a:extLst>
              <a:ext uri="{FF2B5EF4-FFF2-40B4-BE49-F238E27FC236}">
                <a16:creationId xmlns:a16="http://schemas.microsoft.com/office/drawing/2014/main" id="{90A777CC-DAC3-4061-8DBD-B8D52423BD3F}"/>
              </a:ext>
            </a:extLst>
          </p:cNvPr>
          <p:cNvSpPr txBox="1"/>
          <p:nvPr/>
        </p:nvSpPr>
        <p:spPr>
          <a:xfrm>
            <a:off x="5951984" y="1089498"/>
            <a:ext cx="3134351" cy="5355312"/>
          </a:xfrm>
          <a:prstGeom prst="rect">
            <a:avLst/>
          </a:prstGeom>
          <a:noFill/>
        </p:spPr>
        <p:txBody>
          <a:bodyPr wrap="square" rtlCol="0">
            <a:spAutoFit/>
          </a:bodyPr>
          <a:lstStyle/>
          <a:p>
            <a:r>
              <a:rPr lang="de-DE" dirty="0">
                <a:solidFill>
                  <a:srgbClr val="3399FF"/>
                </a:solidFill>
              </a:rPr>
              <a:t>Es wäre schön, wenn wir die Datenbank mit gemeinsamer Energie Kraft füllen.</a:t>
            </a:r>
          </a:p>
          <a:p>
            <a:endParaRPr lang="de-DE" dirty="0">
              <a:solidFill>
                <a:srgbClr val="3399FF"/>
              </a:solidFill>
            </a:endParaRPr>
          </a:p>
          <a:p>
            <a:r>
              <a:rPr lang="de-DE" dirty="0">
                <a:solidFill>
                  <a:srgbClr val="3399FF"/>
                </a:solidFill>
              </a:rPr>
              <a:t>Dann wird die Suche nach Beispielen für erfolgreiche Behandlungen interessant. Jetzt ist die Datenbank noch fast leer.</a:t>
            </a:r>
          </a:p>
          <a:p>
            <a:endParaRPr lang="de-DE" dirty="0">
              <a:solidFill>
                <a:srgbClr val="3399FF"/>
              </a:solidFill>
            </a:endParaRPr>
          </a:p>
          <a:p>
            <a:r>
              <a:rPr lang="de-DE" dirty="0">
                <a:solidFill>
                  <a:srgbClr val="3399FF"/>
                </a:solidFill>
              </a:rPr>
              <a:t>Eine erweiterte Analysefunktion ist bereits vorhanden, wenn viele Daten vorhanden sind und wir nach Kopfschmerzen in Kombination mit einem blockierten Gallenblasen-Meridian oder in Kombination mit Hypo-Feuer suchen können.</a:t>
            </a:r>
            <a:endParaRPr lang="nl-NL" dirty="0">
              <a:solidFill>
                <a:srgbClr val="3399FF"/>
              </a:solidFill>
            </a:endParaRPr>
          </a:p>
        </p:txBody>
      </p:sp>
    </p:spTree>
    <p:extLst>
      <p:ext uri="{BB962C8B-B14F-4D97-AF65-F5344CB8AC3E}">
        <p14:creationId xmlns:p14="http://schemas.microsoft.com/office/powerpoint/2010/main" val="22165580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ndertitel 4">
            <a:extLst>
              <a:ext uri="{FF2B5EF4-FFF2-40B4-BE49-F238E27FC236}">
                <a16:creationId xmlns:a16="http://schemas.microsoft.com/office/drawing/2014/main" id="{7DEC0CB2-B59E-459D-8C68-892AFB3A5A14}"/>
              </a:ext>
            </a:extLst>
          </p:cNvPr>
          <p:cNvSpPr>
            <a:spLocks noGrp="1"/>
          </p:cNvSpPr>
          <p:nvPr>
            <p:ph type="subTitle" idx="1"/>
          </p:nvPr>
        </p:nvSpPr>
        <p:spPr>
          <a:xfrm>
            <a:off x="271849" y="637005"/>
            <a:ext cx="11351740" cy="1655762"/>
          </a:xfrm>
        </p:spPr>
        <p:txBody>
          <a:bodyPr>
            <a:normAutofit lnSpcReduction="10000"/>
          </a:bodyPr>
          <a:lstStyle/>
          <a:p>
            <a:r>
              <a:rPr lang="nl-NL" sz="6000" dirty="0">
                <a:solidFill>
                  <a:srgbClr val="3399FF"/>
                </a:solidFill>
              </a:rPr>
              <a:t>Das </a:t>
            </a:r>
            <a:r>
              <a:rPr lang="nl-NL" sz="6000" dirty="0" err="1">
                <a:solidFill>
                  <a:srgbClr val="3399FF"/>
                </a:solidFill>
              </a:rPr>
              <a:t>Ergebnis</a:t>
            </a:r>
            <a:r>
              <a:rPr lang="nl-NL" sz="6000" dirty="0">
                <a:solidFill>
                  <a:srgbClr val="3399FF"/>
                </a:solidFill>
              </a:rPr>
              <a:t>: </a:t>
            </a:r>
            <a:r>
              <a:rPr lang="nl-NL" sz="6000" dirty="0" err="1">
                <a:solidFill>
                  <a:srgbClr val="3399FF"/>
                </a:solidFill>
              </a:rPr>
              <a:t>Zusammenfassung</a:t>
            </a:r>
            <a:r>
              <a:rPr lang="nl-NL" sz="6000" dirty="0">
                <a:solidFill>
                  <a:srgbClr val="3399FF"/>
                </a:solidFill>
              </a:rPr>
              <a:t> </a:t>
            </a:r>
            <a:r>
              <a:rPr lang="nl-NL" sz="6000" dirty="0" err="1">
                <a:solidFill>
                  <a:srgbClr val="3399FF"/>
                </a:solidFill>
              </a:rPr>
              <a:t>erscheint</a:t>
            </a:r>
            <a:r>
              <a:rPr lang="nl-NL" sz="6000" dirty="0">
                <a:solidFill>
                  <a:srgbClr val="3399FF"/>
                </a:solidFill>
              </a:rPr>
              <a:t> (</a:t>
            </a:r>
            <a:r>
              <a:rPr lang="nl-NL" sz="6000" dirty="0" err="1">
                <a:solidFill>
                  <a:srgbClr val="3399FF"/>
                </a:solidFill>
              </a:rPr>
              <a:t>bald</a:t>
            </a:r>
            <a:r>
              <a:rPr lang="nl-NL" sz="6000" dirty="0">
                <a:solidFill>
                  <a:srgbClr val="3399FF"/>
                </a:solidFill>
              </a:rPr>
              <a:t>) </a:t>
            </a:r>
            <a:r>
              <a:rPr lang="nl-NL" sz="6000" dirty="0" err="1">
                <a:solidFill>
                  <a:srgbClr val="3399FF"/>
                </a:solidFill>
              </a:rPr>
              <a:t>auf</a:t>
            </a:r>
            <a:r>
              <a:rPr lang="nl-NL" sz="6000" dirty="0">
                <a:solidFill>
                  <a:srgbClr val="3399FF"/>
                </a:solidFill>
              </a:rPr>
              <a:t> der </a:t>
            </a:r>
            <a:r>
              <a:rPr lang="nl-NL" sz="6000" dirty="0" err="1">
                <a:solidFill>
                  <a:srgbClr val="3399FF"/>
                </a:solidFill>
              </a:rPr>
              <a:t>Webseite</a:t>
            </a:r>
            <a:endParaRPr lang="nl-NL" sz="6000" dirty="0">
              <a:solidFill>
                <a:srgbClr val="3399FF"/>
              </a:solidFill>
            </a:endParaRPr>
          </a:p>
        </p:txBody>
      </p:sp>
      <p:pic>
        <p:nvPicPr>
          <p:cNvPr id="3" name="Afbeelding 2">
            <a:extLst>
              <a:ext uri="{FF2B5EF4-FFF2-40B4-BE49-F238E27FC236}">
                <a16:creationId xmlns:a16="http://schemas.microsoft.com/office/drawing/2014/main" id="{B76A3D1E-9761-408F-8CB2-A9810EDE5F27}"/>
              </a:ext>
            </a:extLst>
          </p:cNvPr>
          <p:cNvPicPr>
            <a:picLocks noChangeAspect="1"/>
          </p:cNvPicPr>
          <p:nvPr/>
        </p:nvPicPr>
        <p:blipFill>
          <a:blip r:embed="rId5"/>
          <a:stretch>
            <a:fillRect/>
          </a:stretch>
        </p:blipFill>
        <p:spPr>
          <a:xfrm>
            <a:off x="3015235" y="2055229"/>
            <a:ext cx="5066084" cy="4386950"/>
          </a:xfrm>
          <a:prstGeom prst="rect">
            <a:avLst/>
          </a:prstGeom>
        </p:spPr>
      </p:pic>
      <p:pic>
        <p:nvPicPr>
          <p:cNvPr id="4" name="Afbeelding 3">
            <a:extLst>
              <a:ext uri="{FF2B5EF4-FFF2-40B4-BE49-F238E27FC236}">
                <a16:creationId xmlns:a16="http://schemas.microsoft.com/office/drawing/2014/main" id="{38CF301F-9C39-402E-9B54-1345D12C634A}"/>
              </a:ext>
            </a:extLst>
          </p:cNvPr>
          <p:cNvPicPr>
            <a:picLocks noChangeAspect="1"/>
          </p:cNvPicPr>
          <p:nvPr/>
        </p:nvPicPr>
        <p:blipFill>
          <a:blip r:embed="rId6"/>
          <a:stretch>
            <a:fillRect/>
          </a:stretch>
        </p:blipFill>
        <p:spPr>
          <a:xfrm>
            <a:off x="5752492" y="4757365"/>
            <a:ext cx="1961542" cy="653847"/>
          </a:xfrm>
          <a:prstGeom prst="rect">
            <a:avLst/>
          </a:prstGeom>
        </p:spPr>
      </p:pic>
    </p:spTree>
    <p:extLst>
      <p:ext uri="{BB962C8B-B14F-4D97-AF65-F5344CB8AC3E}">
        <p14:creationId xmlns:p14="http://schemas.microsoft.com/office/powerpoint/2010/main" val="7608200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0A8DEECE-4FA7-44D9-A322-7A501885D090}"/>
              </a:ext>
            </a:extLst>
          </p:cNvPr>
          <p:cNvPicPr>
            <a:picLocks noChangeAspect="1"/>
          </p:cNvPicPr>
          <p:nvPr/>
        </p:nvPicPr>
        <p:blipFill>
          <a:blip r:embed="rId5"/>
          <a:stretch>
            <a:fillRect/>
          </a:stretch>
        </p:blipFill>
        <p:spPr>
          <a:xfrm>
            <a:off x="1113921" y="904672"/>
            <a:ext cx="5439834" cy="5048655"/>
          </a:xfrm>
          <a:prstGeom prst="rect">
            <a:avLst/>
          </a:prstGeom>
        </p:spPr>
      </p:pic>
      <p:pic>
        <p:nvPicPr>
          <p:cNvPr id="4" name="Afbeelding 3">
            <a:extLst>
              <a:ext uri="{FF2B5EF4-FFF2-40B4-BE49-F238E27FC236}">
                <a16:creationId xmlns:a16="http://schemas.microsoft.com/office/drawing/2014/main" id="{6ECE57BE-63F1-4F6B-B995-1FB8F51D5D97}"/>
              </a:ext>
            </a:extLst>
          </p:cNvPr>
          <p:cNvPicPr>
            <a:picLocks noChangeAspect="1"/>
          </p:cNvPicPr>
          <p:nvPr/>
        </p:nvPicPr>
        <p:blipFill>
          <a:blip r:embed="rId6"/>
          <a:stretch>
            <a:fillRect/>
          </a:stretch>
        </p:blipFill>
        <p:spPr>
          <a:xfrm>
            <a:off x="6793388" y="904671"/>
            <a:ext cx="5346686" cy="5048655"/>
          </a:xfrm>
          <a:prstGeom prst="rect">
            <a:avLst/>
          </a:prstGeom>
        </p:spPr>
      </p:pic>
    </p:spTree>
    <p:extLst>
      <p:ext uri="{BB962C8B-B14F-4D97-AF65-F5344CB8AC3E}">
        <p14:creationId xmlns:p14="http://schemas.microsoft.com/office/powerpoint/2010/main" val="30713626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fbeelding 2">
            <a:extLst>
              <a:ext uri="{FF2B5EF4-FFF2-40B4-BE49-F238E27FC236}">
                <a16:creationId xmlns:a16="http://schemas.microsoft.com/office/drawing/2014/main" id="{B4651F44-4DED-4CC1-B0DC-221D6BCCB8FC}"/>
              </a:ext>
            </a:extLst>
          </p:cNvPr>
          <p:cNvPicPr>
            <a:picLocks noChangeAspect="1"/>
          </p:cNvPicPr>
          <p:nvPr/>
        </p:nvPicPr>
        <p:blipFill>
          <a:blip r:embed="rId5"/>
          <a:stretch>
            <a:fillRect/>
          </a:stretch>
        </p:blipFill>
        <p:spPr>
          <a:xfrm>
            <a:off x="1541914" y="805917"/>
            <a:ext cx="7134225" cy="5467350"/>
          </a:xfrm>
          <a:prstGeom prst="rect">
            <a:avLst/>
          </a:prstGeom>
        </p:spPr>
      </p:pic>
      <p:sp>
        <p:nvSpPr>
          <p:cNvPr id="4" name="Tekstvak 3">
            <a:extLst>
              <a:ext uri="{FF2B5EF4-FFF2-40B4-BE49-F238E27FC236}">
                <a16:creationId xmlns:a16="http://schemas.microsoft.com/office/drawing/2014/main" id="{7240FB51-F92E-47D5-B407-0E9456739771}"/>
              </a:ext>
            </a:extLst>
          </p:cNvPr>
          <p:cNvSpPr txBox="1"/>
          <p:nvPr/>
        </p:nvSpPr>
        <p:spPr>
          <a:xfrm>
            <a:off x="9021308" y="1708878"/>
            <a:ext cx="2431915" cy="923330"/>
          </a:xfrm>
          <a:prstGeom prst="rect">
            <a:avLst/>
          </a:prstGeom>
          <a:noFill/>
        </p:spPr>
        <p:txBody>
          <a:bodyPr wrap="square" rtlCol="0">
            <a:spAutoFit/>
          </a:bodyPr>
          <a:lstStyle/>
          <a:p>
            <a:r>
              <a:rPr lang="de-DE" dirty="0">
                <a:solidFill>
                  <a:srgbClr val="3399FF"/>
                </a:solidFill>
              </a:rPr>
              <a:t>Inklusiv eine Erläuterung der Grafiken.</a:t>
            </a:r>
            <a:endParaRPr lang="nl-NL" dirty="0">
              <a:solidFill>
                <a:srgbClr val="3399FF"/>
              </a:solidFill>
            </a:endParaRPr>
          </a:p>
        </p:txBody>
      </p:sp>
    </p:spTree>
    <p:extLst>
      <p:ext uri="{BB962C8B-B14F-4D97-AF65-F5344CB8AC3E}">
        <p14:creationId xmlns:p14="http://schemas.microsoft.com/office/powerpoint/2010/main" val="28175737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920" y="140454"/>
            <a:ext cx="1152128" cy="49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914" y="6442180"/>
            <a:ext cx="9124950" cy="83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kstvak 3">
            <a:extLst>
              <a:ext uri="{FF2B5EF4-FFF2-40B4-BE49-F238E27FC236}">
                <a16:creationId xmlns:a16="http://schemas.microsoft.com/office/drawing/2014/main" id="{7240FB51-F92E-47D5-B407-0E9456739771}"/>
              </a:ext>
            </a:extLst>
          </p:cNvPr>
          <p:cNvSpPr txBox="1"/>
          <p:nvPr/>
        </p:nvSpPr>
        <p:spPr>
          <a:xfrm>
            <a:off x="9021308" y="1708878"/>
            <a:ext cx="2431915" cy="923330"/>
          </a:xfrm>
          <a:prstGeom prst="rect">
            <a:avLst/>
          </a:prstGeom>
          <a:noFill/>
        </p:spPr>
        <p:txBody>
          <a:bodyPr wrap="square" rtlCol="0">
            <a:spAutoFit/>
          </a:bodyPr>
          <a:lstStyle/>
          <a:p>
            <a:r>
              <a:rPr lang="de-DE" dirty="0">
                <a:solidFill>
                  <a:srgbClr val="3399FF"/>
                </a:solidFill>
              </a:rPr>
              <a:t>Inklusiv eine Erläuterung der Grafiken.</a:t>
            </a:r>
            <a:endParaRPr lang="nl-NL" dirty="0">
              <a:solidFill>
                <a:srgbClr val="3399FF"/>
              </a:solidFill>
            </a:endParaRPr>
          </a:p>
        </p:txBody>
      </p:sp>
      <p:pic>
        <p:nvPicPr>
          <p:cNvPr id="2" name="Afbeelding 1">
            <a:extLst>
              <a:ext uri="{FF2B5EF4-FFF2-40B4-BE49-F238E27FC236}">
                <a16:creationId xmlns:a16="http://schemas.microsoft.com/office/drawing/2014/main" id="{C6FE51C6-56E9-4CE3-A05B-7E281B0276EA}"/>
              </a:ext>
            </a:extLst>
          </p:cNvPr>
          <p:cNvPicPr>
            <a:picLocks noChangeAspect="1"/>
          </p:cNvPicPr>
          <p:nvPr/>
        </p:nvPicPr>
        <p:blipFill>
          <a:blip r:embed="rId5"/>
          <a:stretch>
            <a:fillRect/>
          </a:stretch>
        </p:blipFill>
        <p:spPr>
          <a:xfrm>
            <a:off x="1843087" y="1743075"/>
            <a:ext cx="8505825" cy="3371850"/>
          </a:xfrm>
          <a:prstGeom prst="rect">
            <a:avLst/>
          </a:prstGeom>
        </p:spPr>
      </p:pic>
      <p:sp>
        <p:nvSpPr>
          <p:cNvPr id="5" name="Tekstvak 4">
            <a:extLst>
              <a:ext uri="{FF2B5EF4-FFF2-40B4-BE49-F238E27FC236}">
                <a16:creationId xmlns:a16="http://schemas.microsoft.com/office/drawing/2014/main" id="{A9200E4B-5B5F-478F-90CC-B6F1063857B9}"/>
              </a:ext>
            </a:extLst>
          </p:cNvPr>
          <p:cNvSpPr txBox="1"/>
          <p:nvPr/>
        </p:nvSpPr>
        <p:spPr>
          <a:xfrm>
            <a:off x="1754659" y="864973"/>
            <a:ext cx="8353168" cy="369332"/>
          </a:xfrm>
          <a:prstGeom prst="rect">
            <a:avLst/>
          </a:prstGeom>
          <a:noFill/>
        </p:spPr>
        <p:txBody>
          <a:bodyPr wrap="square" rtlCol="0">
            <a:spAutoFit/>
          </a:bodyPr>
          <a:lstStyle/>
          <a:p>
            <a:r>
              <a:rPr lang="nl-NL" b="1" dirty="0" err="1">
                <a:solidFill>
                  <a:srgbClr val="3399FF"/>
                </a:solidFill>
              </a:rPr>
              <a:t>Ein</a:t>
            </a:r>
            <a:r>
              <a:rPr lang="nl-NL" b="1" dirty="0">
                <a:solidFill>
                  <a:srgbClr val="3399FF"/>
                </a:solidFill>
              </a:rPr>
              <a:t> bescheidener Start </a:t>
            </a:r>
            <a:r>
              <a:rPr lang="nl-NL" b="1" dirty="0" err="1">
                <a:solidFill>
                  <a:srgbClr val="3399FF"/>
                </a:solidFill>
              </a:rPr>
              <a:t>ist</a:t>
            </a:r>
            <a:r>
              <a:rPr lang="nl-NL" b="1" dirty="0">
                <a:solidFill>
                  <a:srgbClr val="3399FF"/>
                </a:solidFill>
              </a:rPr>
              <a:t> </a:t>
            </a:r>
            <a:r>
              <a:rPr lang="nl-NL" b="1" dirty="0" err="1">
                <a:solidFill>
                  <a:srgbClr val="3399FF"/>
                </a:solidFill>
              </a:rPr>
              <a:t>schon</a:t>
            </a:r>
            <a:r>
              <a:rPr lang="nl-NL" b="1" dirty="0">
                <a:solidFill>
                  <a:srgbClr val="3399FF"/>
                </a:solidFill>
              </a:rPr>
              <a:t> da: </a:t>
            </a:r>
            <a:r>
              <a:rPr lang="de-DE" b="1">
                <a:solidFill>
                  <a:srgbClr val="3399FF"/>
                </a:solidFill>
              </a:rPr>
              <a:t>konsultieren Sie Ihr eigenes System</a:t>
            </a:r>
            <a:r>
              <a:rPr lang="nl-NL" b="1">
                <a:solidFill>
                  <a:srgbClr val="3399FF"/>
                </a:solidFill>
              </a:rPr>
              <a:t> </a:t>
            </a:r>
            <a:endParaRPr lang="nl-NL" b="1" dirty="0">
              <a:solidFill>
                <a:srgbClr val="3399FF"/>
              </a:solidFill>
            </a:endParaRPr>
          </a:p>
        </p:txBody>
      </p:sp>
      <p:sp>
        <p:nvSpPr>
          <p:cNvPr id="6" name="Pijl: omlaag 5">
            <a:extLst>
              <a:ext uri="{FF2B5EF4-FFF2-40B4-BE49-F238E27FC236}">
                <a16:creationId xmlns:a16="http://schemas.microsoft.com/office/drawing/2014/main" id="{F7D184A9-309D-481C-8017-6EF1B19C531D}"/>
              </a:ext>
            </a:extLst>
          </p:cNvPr>
          <p:cNvSpPr/>
          <p:nvPr/>
        </p:nvSpPr>
        <p:spPr>
          <a:xfrm>
            <a:off x="6227805" y="1234305"/>
            <a:ext cx="131806" cy="47457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35308279"/>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1062</TotalTime>
  <Words>2925</Words>
  <Application>Microsoft Office PowerPoint</Application>
  <PresentationFormat>Breedbeeld</PresentationFormat>
  <Paragraphs>112</Paragraphs>
  <Slides>23</Slides>
  <Notes>23</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23</vt:i4>
      </vt:variant>
    </vt:vector>
  </HeadingPairs>
  <TitlesOfParts>
    <vt:vector size="27" baseType="lpstr">
      <vt:lpstr>Arial</vt:lpstr>
      <vt:lpstr>Calibri</vt:lpstr>
      <vt:lpstr>Calibri Light</vt:lpstr>
      <vt:lpstr>Kantoorthema</vt:lpstr>
      <vt:lpstr>Wer heilt, hat recht</vt:lpstr>
      <vt:lpstr>* Erfahrungsaustausch * Aufbau einer Datenbank mit  Fallbeispiele * Zertifizierung * Kompetenzsteigerung der Anwender * Ständiges Training * Prominenz von Raymedy erhöhen * für alle Therapeuten zugänglich    </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Wie geneest heeft gelijk</dc:title>
  <dc:creator>Eveline den Boer</dc:creator>
  <cp:lastModifiedBy>Eveline den Boer</cp:lastModifiedBy>
  <cp:revision>42</cp:revision>
  <dcterms:created xsi:type="dcterms:W3CDTF">2018-09-16T12:14:00Z</dcterms:created>
  <dcterms:modified xsi:type="dcterms:W3CDTF">2019-03-05T17:05:39Z</dcterms:modified>
</cp:coreProperties>
</file>