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32" r:id="rId2"/>
    <p:sldId id="333" r:id="rId3"/>
    <p:sldId id="334" r:id="rId4"/>
    <p:sldId id="335" r:id="rId5"/>
    <p:sldId id="336" r:id="rId6"/>
    <p:sldId id="337" r:id="rId7"/>
    <p:sldId id="338" r:id="rId8"/>
    <p:sldId id="339" r:id="rId9"/>
    <p:sldId id="351" r:id="rId10"/>
    <p:sldId id="340" r:id="rId11"/>
    <p:sldId id="341" r:id="rId12"/>
    <p:sldId id="342" r:id="rId13"/>
    <p:sldId id="343" r:id="rId14"/>
    <p:sldId id="344" r:id="rId15"/>
    <p:sldId id="345" r:id="rId16"/>
    <p:sldId id="346" r:id="rId17"/>
    <p:sldId id="347" r:id="rId18"/>
    <p:sldId id="348" r:id="rId19"/>
    <p:sldId id="349" r:id="rId20"/>
    <p:sldId id="350"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116" d="100"/>
          <a:sy n="116" d="100"/>
        </p:scale>
        <p:origin x="108" y="41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2654F-5BF8-4347-9BB8-CF380E3543A1}" type="datetimeFigureOut">
              <a:rPr lang="nl-NL" smtClean="0"/>
              <a:t>4-10-2018</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03D3A8-281C-420B-991D-8DC45D2AEC11}" type="slidenum">
              <a:rPr lang="nl-NL" smtClean="0"/>
              <a:t>‹nr.›</a:t>
            </a:fld>
            <a:endParaRPr lang="nl-NL"/>
          </a:p>
        </p:txBody>
      </p:sp>
    </p:spTree>
    <p:extLst>
      <p:ext uri="{BB962C8B-B14F-4D97-AF65-F5344CB8AC3E}">
        <p14:creationId xmlns:p14="http://schemas.microsoft.com/office/powerpoint/2010/main" val="85143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a:t>
            </a:fld>
            <a:endParaRPr lang="nl-NL"/>
          </a:p>
        </p:txBody>
      </p:sp>
    </p:spTree>
    <p:extLst>
      <p:ext uri="{BB962C8B-B14F-4D97-AF65-F5344CB8AC3E}">
        <p14:creationId xmlns:p14="http://schemas.microsoft.com/office/powerpoint/2010/main" val="227058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2</a:t>
            </a:fld>
            <a:endParaRPr lang="nl-NL"/>
          </a:p>
        </p:txBody>
      </p:sp>
    </p:spTree>
    <p:extLst>
      <p:ext uri="{BB962C8B-B14F-4D97-AF65-F5344CB8AC3E}">
        <p14:creationId xmlns:p14="http://schemas.microsoft.com/office/powerpoint/2010/main" val="686266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3</a:t>
            </a:fld>
            <a:endParaRPr lang="nl-NL"/>
          </a:p>
        </p:txBody>
      </p:sp>
    </p:spTree>
    <p:extLst>
      <p:ext uri="{BB962C8B-B14F-4D97-AF65-F5344CB8AC3E}">
        <p14:creationId xmlns:p14="http://schemas.microsoft.com/office/powerpoint/2010/main" val="271045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4</a:t>
            </a:fld>
            <a:endParaRPr lang="nl-NL"/>
          </a:p>
        </p:txBody>
      </p:sp>
    </p:spTree>
    <p:extLst>
      <p:ext uri="{BB962C8B-B14F-4D97-AF65-F5344CB8AC3E}">
        <p14:creationId xmlns:p14="http://schemas.microsoft.com/office/powerpoint/2010/main" val="4004172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5</a:t>
            </a:fld>
            <a:endParaRPr lang="nl-NL"/>
          </a:p>
        </p:txBody>
      </p:sp>
    </p:spTree>
    <p:extLst>
      <p:ext uri="{BB962C8B-B14F-4D97-AF65-F5344CB8AC3E}">
        <p14:creationId xmlns:p14="http://schemas.microsoft.com/office/powerpoint/2010/main" val="138522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6</a:t>
            </a:fld>
            <a:endParaRPr lang="nl-NL"/>
          </a:p>
        </p:txBody>
      </p:sp>
    </p:spTree>
    <p:extLst>
      <p:ext uri="{BB962C8B-B14F-4D97-AF65-F5344CB8AC3E}">
        <p14:creationId xmlns:p14="http://schemas.microsoft.com/office/powerpoint/2010/main" val="887038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7</a:t>
            </a:fld>
            <a:endParaRPr lang="nl-NL"/>
          </a:p>
        </p:txBody>
      </p:sp>
    </p:spTree>
    <p:extLst>
      <p:ext uri="{BB962C8B-B14F-4D97-AF65-F5344CB8AC3E}">
        <p14:creationId xmlns:p14="http://schemas.microsoft.com/office/powerpoint/2010/main" val="2846571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8</a:t>
            </a:fld>
            <a:endParaRPr lang="nl-NL"/>
          </a:p>
        </p:txBody>
      </p:sp>
    </p:spTree>
    <p:extLst>
      <p:ext uri="{BB962C8B-B14F-4D97-AF65-F5344CB8AC3E}">
        <p14:creationId xmlns:p14="http://schemas.microsoft.com/office/powerpoint/2010/main" val="4186450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9</a:t>
            </a:fld>
            <a:endParaRPr lang="nl-NL"/>
          </a:p>
        </p:txBody>
      </p:sp>
    </p:spTree>
    <p:extLst>
      <p:ext uri="{BB962C8B-B14F-4D97-AF65-F5344CB8AC3E}">
        <p14:creationId xmlns:p14="http://schemas.microsoft.com/office/powerpoint/2010/main" val="2347396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10</a:t>
            </a:fld>
            <a:endParaRPr lang="nl-NL"/>
          </a:p>
        </p:txBody>
      </p:sp>
    </p:spTree>
    <p:extLst>
      <p:ext uri="{BB962C8B-B14F-4D97-AF65-F5344CB8AC3E}">
        <p14:creationId xmlns:p14="http://schemas.microsoft.com/office/powerpoint/2010/main" val="258394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11</a:t>
            </a:fld>
            <a:endParaRPr lang="nl-NL"/>
          </a:p>
        </p:txBody>
      </p:sp>
    </p:spTree>
    <p:extLst>
      <p:ext uri="{BB962C8B-B14F-4D97-AF65-F5344CB8AC3E}">
        <p14:creationId xmlns:p14="http://schemas.microsoft.com/office/powerpoint/2010/main" val="1159108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12</a:t>
            </a:fld>
            <a:endParaRPr lang="nl-NL"/>
          </a:p>
        </p:txBody>
      </p:sp>
    </p:spTree>
    <p:extLst>
      <p:ext uri="{BB962C8B-B14F-4D97-AF65-F5344CB8AC3E}">
        <p14:creationId xmlns:p14="http://schemas.microsoft.com/office/powerpoint/2010/main" val="160480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13</a:t>
            </a:fld>
            <a:endParaRPr lang="nl-NL"/>
          </a:p>
        </p:txBody>
      </p:sp>
    </p:spTree>
    <p:extLst>
      <p:ext uri="{BB962C8B-B14F-4D97-AF65-F5344CB8AC3E}">
        <p14:creationId xmlns:p14="http://schemas.microsoft.com/office/powerpoint/2010/main" val="3593013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14</a:t>
            </a:fld>
            <a:endParaRPr lang="nl-NL"/>
          </a:p>
        </p:txBody>
      </p:sp>
    </p:spTree>
    <p:extLst>
      <p:ext uri="{BB962C8B-B14F-4D97-AF65-F5344CB8AC3E}">
        <p14:creationId xmlns:p14="http://schemas.microsoft.com/office/powerpoint/2010/main" val="2139304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15</a:t>
            </a:fld>
            <a:endParaRPr lang="nl-NL"/>
          </a:p>
        </p:txBody>
      </p:sp>
    </p:spTree>
    <p:extLst>
      <p:ext uri="{BB962C8B-B14F-4D97-AF65-F5344CB8AC3E}">
        <p14:creationId xmlns:p14="http://schemas.microsoft.com/office/powerpoint/2010/main" val="4201241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16</a:t>
            </a:fld>
            <a:endParaRPr lang="nl-NL"/>
          </a:p>
        </p:txBody>
      </p:sp>
    </p:spTree>
    <p:extLst>
      <p:ext uri="{BB962C8B-B14F-4D97-AF65-F5344CB8AC3E}">
        <p14:creationId xmlns:p14="http://schemas.microsoft.com/office/powerpoint/2010/main" val="3198738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17</a:t>
            </a:fld>
            <a:endParaRPr lang="nl-NL"/>
          </a:p>
        </p:txBody>
      </p:sp>
    </p:spTree>
    <p:extLst>
      <p:ext uri="{BB962C8B-B14F-4D97-AF65-F5344CB8AC3E}">
        <p14:creationId xmlns:p14="http://schemas.microsoft.com/office/powerpoint/2010/main" val="77391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18</a:t>
            </a:fld>
            <a:endParaRPr lang="nl-NL"/>
          </a:p>
        </p:txBody>
      </p:sp>
    </p:spTree>
    <p:extLst>
      <p:ext uri="{BB962C8B-B14F-4D97-AF65-F5344CB8AC3E}">
        <p14:creationId xmlns:p14="http://schemas.microsoft.com/office/powerpoint/2010/main" val="2786796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19</a:t>
            </a:fld>
            <a:endParaRPr lang="nl-NL"/>
          </a:p>
        </p:txBody>
      </p:sp>
    </p:spTree>
    <p:extLst>
      <p:ext uri="{BB962C8B-B14F-4D97-AF65-F5344CB8AC3E}">
        <p14:creationId xmlns:p14="http://schemas.microsoft.com/office/powerpoint/2010/main" val="2449415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20</a:t>
            </a:fld>
            <a:endParaRPr lang="nl-NL"/>
          </a:p>
        </p:txBody>
      </p:sp>
    </p:spTree>
    <p:extLst>
      <p:ext uri="{BB962C8B-B14F-4D97-AF65-F5344CB8AC3E}">
        <p14:creationId xmlns:p14="http://schemas.microsoft.com/office/powerpoint/2010/main" val="1748651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D3B21-E016-4AC5-9B8F-F3A7C9D7F43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CBABE67-EF89-4BB9-8EB7-A49829EA57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930E0DD-FFE9-4861-833E-C059B9B9842E}"/>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5" name="Tijdelijke aanduiding voor voettekst 4">
            <a:extLst>
              <a:ext uri="{FF2B5EF4-FFF2-40B4-BE49-F238E27FC236}">
                <a16:creationId xmlns:a16="http://schemas.microsoft.com/office/drawing/2014/main" id="{9F454B50-39F8-4E16-A3D0-7C9E526F15F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74B019-FB69-40BE-82CD-E714F8FAF285}"/>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1458011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19EB53-67E7-4358-AFA7-BACE5C3B65F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29E8ACC-3797-4E47-ABA5-6A188D4F22F4}"/>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9E11AEE-5664-411B-9DA2-4B18F35548D5}"/>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5" name="Tijdelijke aanduiding voor voettekst 4">
            <a:extLst>
              <a:ext uri="{FF2B5EF4-FFF2-40B4-BE49-F238E27FC236}">
                <a16:creationId xmlns:a16="http://schemas.microsoft.com/office/drawing/2014/main" id="{5A159BB4-AFC4-4163-B31C-B10F33535A3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BA55B49-491C-4503-9F3D-DFBC47914CDE}"/>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1714792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5BCB90-224C-4B41-9EA4-7B4C40EE381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B7C9611-5F0D-470E-AF63-DA227D6EF6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B2916EB7-8800-429E-844E-FDEEF57C67C3}"/>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5" name="Tijdelijke aanduiding voor voettekst 4">
            <a:extLst>
              <a:ext uri="{FF2B5EF4-FFF2-40B4-BE49-F238E27FC236}">
                <a16:creationId xmlns:a16="http://schemas.microsoft.com/office/drawing/2014/main" id="{E0268B65-AF33-452D-B22C-BC869932A02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711AF90-EE6C-4787-9317-ED8139A42CC6}"/>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4092971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06AC1-7792-4A59-8DFB-37353F3C5EE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4BE9409-B98D-4B47-98A3-B6CE002D16F0}"/>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FAFFBD19-499F-47B1-92A7-377888467E1C}"/>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8877959-0605-440F-9607-D04DA938E33B}"/>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6" name="Tijdelijke aanduiding voor voettekst 5">
            <a:extLst>
              <a:ext uri="{FF2B5EF4-FFF2-40B4-BE49-F238E27FC236}">
                <a16:creationId xmlns:a16="http://schemas.microsoft.com/office/drawing/2014/main" id="{8F699556-C084-4950-B353-3D04CB70526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CAC6853-B458-407A-9F46-DB6D6CB86154}"/>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2710480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C71BCF-C6E7-4552-996C-F952D687F38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ABD9637-CC76-4788-9DAB-DAD0047F1E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06ADF9FB-A2E8-46BA-9C49-3A44514AAFFB}"/>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F65769B-AD88-44C1-8E2E-CFD97B5B18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2D147111-C6E0-474B-B6E0-F33220FEB176}"/>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C0D729CC-679D-493C-8E89-DB03B65CF89F}"/>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8" name="Tijdelijke aanduiding voor voettekst 7">
            <a:extLst>
              <a:ext uri="{FF2B5EF4-FFF2-40B4-BE49-F238E27FC236}">
                <a16:creationId xmlns:a16="http://schemas.microsoft.com/office/drawing/2014/main" id="{5DFEA260-17F9-4941-AB25-A0A860D419C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4FDD55A-0011-4049-A051-554454D07A67}"/>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886245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A49945-545C-4ADE-894E-2EBA0A54CA9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280E89A6-E974-4B21-9182-8072036A63E1}"/>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4" name="Tijdelijke aanduiding voor voettekst 3">
            <a:extLst>
              <a:ext uri="{FF2B5EF4-FFF2-40B4-BE49-F238E27FC236}">
                <a16:creationId xmlns:a16="http://schemas.microsoft.com/office/drawing/2014/main" id="{00999652-B273-4643-A854-DBC6988485B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B357EBB-9606-4AD7-A075-1C18A14EC393}"/>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3324205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000A8EF-5AB1-44B8-A4BC-B532D42279A6}"/>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3" name="Tijdelijke aanduiding voor voettekst 2">
            <a:extLst>
              <a:ext uri="{FF2B5EF4-FFF2-40B4-BE49-F238E27FC236}">
                <a16:creationId xmlns:a16="http://schemas.microsoft.com/office/drawing/2014/main" id="{4D967168-7C4D-4FD6-8D41-177AD25506A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A1CA842-57DD-42B2-854A-321312EBD0FC}"/>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2926299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D6EB8-9BBF-4E99-B18D-239086733E6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5F0BB19-F15F-4DC8-A79C-51C054313B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CC97918-9D91-4400-ABD9-419934FA69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3DE905EA-D971-4676-B703-A5883435A5D4}"/>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6" name="Tijdelijke aanduiding voor voettekst 5">
            <a:extLst>
              <a:ext uri="{FF2B5EF4-FFF2-40B4-BE49-F238E27FC236}">
                <a16:creationId xmlns:a16="http://schemas.microsoft.com/office/drawing/2014/main" id="{E48ED2CE-091A-4AB2-BBFD-87859584FA8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4AA173B-AE85-413B-9A13-C2C3B55D35DD}"/>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877154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AFAF2D-15DF-453D-BBAE-2979A289A16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4400741-1F69-4A2E-AF06-3B828A652F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FEF7716-8064-49F2-AD29-000B6635B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115F3645-5922-4421-B1EA-22DF4BE61C90}"/>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6" name="Tijdelijke aanduiding voor voettekst 5">
            <a:extLst>
              <a:ext uri="{FF2B5EF4-FFF2-40B4-BE49-F238E27FC236}">
                <a16:creationId xmlns:a16="http://schemas.microsoft.com/office/drawing/2014/main" id="{3843678F-8EF2-46F0-8BD5-D75181FB091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97A032F-4175-4CEF-8FBC-A4516F060968}"/>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398993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364539-0B85-4B5F-978C-74A0FE57BCB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918CF9E-6369-40B4-8CCC-0AE72462FB39}"/>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C4C75F-8102-4A38-9D7A-471A15BDDC1E}"/>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5" name="Tijdelijke aanduiding voor voettekst 4">
            <a:extLst>
              <a:ext uri="{FF2B5EF4-FFF2-40B4-BE49-F238E27FC236}">
                <a16:creationId xmlns:a16="http://schemas.microsoft.com/office/drawing/2014/main" id="{EED36590-7BA7-4DAF-BD99-034F5FADC4C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C7B583C-02DC-423D-96DE-1C5C819512C3}"/>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4158881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EDCAD15-0E30-4E5D-BE22-1E3DF9B61B8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E217934-C49A-4B74-AA98-43EE5DBE818C}"/>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B704F2D-1924-4356-92A1-276C85342002}"/>
              </a:ext>
            </a:extLst>
          </p:cNvPr>
          <p:cNvSpPr>
            <a:spLocks noGrp="1"/>
          </p:cNvSpPr>
          <p:nvPr>
            <p:ph type="dt" sz="half" idx="10"/>
          </p:nvPr>
        </p:nvSpPr>
        <p:spPr/>
        <p:txBody>
          <a:bodyPr/>
          <a:lstStyle/>
          <a:p>
            <a:fld id="{60C29DB1-ACEC-4AB4-8A81-9C9C5828A408}" type="datetimeFigureOut">
              <a:rPr lang="nl-NL" smtClean="0"/>
              <a:t>4-10-2018</a:t>
            </a:fld>
            <a:endParaRPr lang="nl-NL"/>
          </a:p>
        </p:txBody>
      </p:sp>
      <p:sp>
        <p:nvSpPr>
          <p:cNvPr id="5" name="Tijdelijke aanduiding voor voettekst 4">
            <a:extLst>
              <a:ext uri="{FF2B5EF4-FFF2-40B4-BE49-F238E27FC236}">
                <a16:creationId xmlns:a16="http://schemas.microsoft.com/office/drawing/2014/main" id="{8E313EAD-63E4-419E-883E-105F7400F5E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55660F2-67A3-4D35-BC84-B316BF99E6B0}"/>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207231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D73869C-BFAB-4338-A849-7526D8B193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3B52CB4-DBA7-484D-8E7E-223DFE6934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54C729E-24F0-4EC2-9BD5-BFA9662791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C29DB1-ACEC-4AB4-8A81-9C9C5828A408}" type="datetimeFigureOut">
              <a:rPr lang="nl-NL" smtClean="0"/>
              <a:t>4-10-2018</a:t>
            </a:fld>
            <a:endParaRPr lang="nl-NL"/>
          </a:p>
        </p:txBody>
      </p:sp>
      <p:sp>
        <p:nvSpPr>
          <p:cNvPr id="5" name="Tijdelijke aanduiding voor voettekst 4">
            <a:extLst>
              <a:ext uri="{FF2B5EF4-FFF2-40B4-BE49-F238E27FC236}">
                <a16:creationId xmlns:a16="http://schemas.microsoft.com/office/drawing/2014/main" id="{20837746-502F-48B2-94E1-4590F59BA4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9E1A8EE-54CE-4628-8E07-38CA56A33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63C34C-0025-4AC1-9102-AC15C93E675D}" type="slidenum">
              <a:rPr lang="nl-NL" smtClean="0"/>
              <a:t>‹nr.›</a:t>
            </a:fld>
            <a:endParaRPr lang="nl-NL"/>
          </a:p>
        </p:txBody>
      </p:sp>
    </p:spTree>
    <p:extLst>
      <p:ext uri="{BB962C8B-B14F-4D97-AF65-F5344CB8AC3E}">
        <p14:creationId xmlns:p14="http://schemas.microsoft.com/office/powerpoint/2010/main" val="2532312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F31CB086-4242-45CE-ACFB-5CB2492B8C7A}"/>
              </a:ext>
            </a:extLst>
          </p:cNvPr>
          <p:cNvSpPr>
            <a:spLocks noGrp="1"/>
          </p:cNvSpPr>
          <p:nvPr>
            <p:ph type="ctrTitle"/>
          </p:nvPr>
        </p:nvSpPr>
        <p:spPr>
          <a:xfrm>
            <a:off x="2573866" y="2794000"/>
            <a:ext cx="7478109" cy="1931145"/>
          </a:xfrm>
        </p:spPr>
        <p:txBody>
          <a:bodyPr>
            <a:normAutofit/>
          </a:bodyPr>
          <a:lstStyle/>
          <a:p>
            <a:r>
              <a:rPr lang="nl-NL" sz="4400" b="1" dirty="0">
                <a:solidFill>
                  <a:srgbClr val="00B0F0"/>
                </a:solidFill>
              </a:rPr>
              <a:t>Wie geneest heeft gelijk</a:t>
            </a:r>
          </a:p>
        </p:txBody>
      </p:sp>
      <p:sp>
        <p:nvSpPr>
          <p:cNvPr id="5" name="Ondertitel 4">
            <a:extLst>
              <a:ext uri="{FF2B5EF4-FFF2-40B4-BE49-F238E27FC236}">
                <a16:creationId xmlns:a16="http://schemas.microsoft.com/office/drawing/2014/main" id="{7DEC0CB2-B59E-459D-8C68-892AFB3A5A14}"/>
              </a:ext>
            </a:extLst>
          </p:cNvPr>
          <p:cNvSpPr>
            <a:spLocks noGrp="1"/>
          </p:cNvSpPr>
          <p:nvPr>
            <p:ph type="subTitle" idx="1"/>
          </p:nvPr>
        </p:nvSpPr>
        <p:spPr>
          <a:xfrm>
            <a:off x="1740920" y="932156"/>
            <a:ext cx="9144000" cy="1655762"/>
          </a:xfrm>
        </p:spPr>
        <p:txBody>
          <a:bodyPr>
            <a:normAutofit/>
          </a:bodyPr>
          <a:lstStyle/>
          <a:p>
            <a:r>
              <a:rPr lang="nl-NL" sz="6000" dirty="0">
                <a:solidFill>
                  <a:srgbClr val="3399FF"/>
                </a:solidFill>
              </a:rPr>
              <a:t>Casuïstiek</a:t>
            </a:r>
          </a:p>
        </p:txBody>
      </p:sp>
    </p:spTree>
    <p:extLst>
      <p:ext uri="{BB962C8B-B14F-4D97-AF65-F5344CB8AC3E}">
        <p14:creationId xmlns:p14="http://schemas.microsoft.com/office/powerpoint/2010/main" val="91101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6DA066FE-EEDE-44B4-8404-D85DA511114B}"/>
              </a:ext>
            </a:extLst>
          </p:cNvPr>
          <p:cNvPicPr>
            <a:picLocks noChangeAspect="1"/>
          </p:cNvPicPr>
          <p:nvPr/>
        </p:nvPicPr>
        <p:blipFill>
          <a:blip r:embed="rId5"/>
          <a:stretch>
            <a:fillRect/>
          </a:stretch>
        </p:blipFill>
        <p:spPr>
          <a:xfrm>
            <a:off x="4448526" y="2793999"/>
            <a:ext cx="6029916" cy="2671233"/>
          </a:xfrm>
          <a:prstGeom prst="rect">
            <a:avLst/>
          </a:prstGeom>
        </p:spPr>
      </p:pic>
      <p:sp>
        <p:nvSpPr>
          <p:cNvPr id="5" name="Ondertitel 4">
            <a:extLst>
              <a:ext uri="{FF2B5EF4-FFF2-40B4-BE49-F238E27FC236}">
                <a16:creationId xmlns:a16="http://schemas.microsoft.com/office/drawing/2014/main" id="{7DEC0CB2-B59E-459D-8C68-892AFB3A5A14}"/>
              </a:ext>
            </a:extLst>
          </p:cNvPr>
          <p:cNvSpPr>
            <a:spLocks noGrp="1"/>
          </p:cNvSpPr>
          <p:nvPr>
            <p:ph type="subTitle" idx="1"/>
          </p:nvPr>
        </p:nvSpPr>
        <p:spPr>
          <a:xfrm>
            <a:off x="1740920" y="887621"/>
            <a:ext cx="9144000" cy="1655762"/>
          </a:xfrm>
        </p:spPr>
        <p:txBody>
          <a:bodyPr>
            <a:normAutofit lnSpcReduction="10000"/>
          </a:bodyPr>
          <a:lstStyle/>
          <a:p>
            <a:r>
              <a:rPr lang="nl-NL" sz="6000" dirty="0">
                <a:solidFill>
                  <a:srgbClr val="3399FF"/>
                </a:solidFill>
              </a:rPr>
              <a:t>Waarom zou ik </a:t>
            </a:r>
            <a:r>
              <a:rPr lang="nl-NL" sz="6000">
                <a:solidFill>
                  <a:srgbClr val="3399FF"/>
                </a:solidFill>
              </a:rPr>
              <a:t>cases insturen ?</a:t>
            </a:r>
            <a:endParaRPr lang="nl-NL" sz="6000" dirty="0">
              <a:solidFill>
                <a:srgbClr val="3399FF"/>
              </a:solidFill>
            </a:endParaRPr>
          </a:p>
        </p:txBody>
      </p:sp>
      <p:pic>
        <p:nvPicPr>
          <p:cNvPr id="4" name="Afbeelding 3">
            <a:extLst>
              <a:ext uri="{FF2B5EF4-FFF2-40B4-BE49-F238E27FC236}">
                <a16:creationId xmlns:a16="http://schemas.microsoft.com/office/drawing/2014/main" id="{AB12597F-8D48-4B89-BDB7-4E2B7CB85D43}"/>
              </a:ext>
            </a:extLst>
          </p:cNvPr>
          <p:cNvPicPr>
            <a:picLocks noChangeAspect="1"/>
          </p:cNvPicPr>
          <p:nvPr/>
        </p:nvPicPr>
        <p:blipFill>
          <a:blip r:embed="rId6"/>
          <a:stretch>
            <a:fillRect/>
          </a:stretch>
        </p:blipFill>
        <p:spPr>
          <a:xfrm>
            <a:off x="1367328" y="2877163"/>
            <a:ext cx="905013" cy="551837"/>
          </a:xfrm>
          <a:prstGeom prst="rect">
            <a:avLst/>
          </a:prstGeom>
        </p:spPr>
      </p:pic>
      <p:sp>
        <p:nvSpPr>
          <p:cNvPr id="6" name="Tekstvak 5">
            <a:extLst>
              <a:ext uri="{FF2B5EF4-FFF2-40B4-BE49-F238E27FC236}">
                <a16:creationId xmlns:a16="http://schemas.microsoft.com/office/drawing/2014/main" id="{73ABA856-2C8A-4C75-9DB4-BF7EE4258525}"/>
              </a:ext>
            </a:extLst>
          </p:cNvPr>
          <p:cNvSpPr txBox="1"/>
          <p:nvPr/>
        </p:nvSpPr>
        <p:spPr>
          <a:xfrm>
            <a:off x="296562" y="2786545"/>
            <a:ext cx="782595" cy="646331"/>
          </a:xfrm>
          <a:prstGeom prst="rect">
            <a:avLst/>
          </a:prstGeom>
          <a:noFill/>
        </p:spPr>
        <p:txBody>
          <a:bodyPr wrap="square" rtlCol="0">
            <a:spAutoFit/>
          </a:bodyPr>
          <a:lstStyle/>
          <a:p>
            <a:r>
              <a:rPr lang="nl-NL" dirty="0">
                <a:solidFill>
                  <a:srgbClr val="3399FF"/>
                </a:solidFill>
              </a:rPr>
              <a:t>Ga naar:</a:t>
            </a:r>
          </a:p>
        </p:txBody>
      </p:sp>
      <p:sp>
        <p:nvSpPr>
          <p:cNvPr id="7" name="Tekstvak 6">
            <a:extLst>
              <a:ext uri="{FF2B5EF4-FFF2-40B4-BE49-F238E27FC236}">
                <a16:creationId xmlns:a16="http://schemas.microsoft.com/office/drawing/2014/main" id="{1DDF3239-243E-4CB7-ABDB-BC9AD4A44FE2}"/>
              </a:ext>
            </a:extLst>
          </p:cNvPr>
          <p:cNvSpPr txBox="1"/>
          <p:nvPr/>
        </p:nvSpPr>
        <p:spPr>
          <a:xfrm>
            <a:off x="2719882" y="2833809"/>
            <a:ext cx="1250758" cy="646331"/>
          </a:xfrm>
          <a:prstGeom prst="rect">
            <a:avLst/>
          </a:prstGeom>
          <a:noFill/>
        </p:spPr>
        <p:txBody>
          <a:bodyPr wrap="square" rtlCol="0">
            <a:spAutoFit/>
          </a:bodyPr>
          <a:lstStyle/>
          <a:p>
            <a:r>
              <a:rPr lang="nl-NL" dirty="0">
                <a:solidFill>
                  <a:srgbClr val="3399FF"/>
                </a:solidFill>
              </a:rPr>
              <a:t>Selecteer casus 94</a:t>
            </a:r>
          </a:p>
        </p:txBody>
      </p:sp>
    </p:spTree>
    <p:extLst>
      <p:ext uri="{BB962C8B-B14F-4D97-AF65-F5344CB8AC3E}">
        <p14:creationId xmlns:p14="http://schemas.microsoft.com/office/powerpoint/2010/main" val="2916239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DF043AD1-F4FC-4599-A72A-BD95C94E2B21}"/>
              </a:ext>
            </a:extLst>
          </p:cNvPr>
          <p:cNvPicPr>
            <a:picLocks noChangeAspect="1"/>
          </p:cNvPicPr>
          <p:nvPr/>
        </p:nvPicPr>
        <p:blipFill>
          <a:blip r:embed="rId5"/>
          <a:stretch>
            <a:fillRect/>
          </a:stretch>
        </p:blipFill>
        <p:spPr>
          <a:xfrm>
            <a:off x="3242126" y="1046721"/>
            <a:ext cx="5724525" cy="266700"/>
          </a:xfrm>
          <a:prstGeom prst="rect">
            <a:avLst/>
          </a:prstGeom>
        </p:spPr>
      </p:pic>
      <p:pic>
        <p:nvPicPr>
          <p:cNvPr id="6" name="Afbeelding 5">
            <a:extLst>
              <a:ext uri="{FF2B5EF4-FFF2-40B4-BE49-F238E27FC236}">
                <a16:creationId xmlns:a16="http://schemas.microsoft.com/office/drawing/2014/main" id="{EB564E73-31B9-44C0-89F7-CB1649076510}"/>
              </a:ext>
            </a:extLst>
          </p:cNvPr>
          <p:cNvPicPr>
            <a:picLocks noChangeAspect="1"/>
          </p:cNvPicPr>
          <p:nvPr/>
        </p:nvPicPr>
        <p:blipFill>
          <a:blip r:embed="rId6"/>
          <a:stretch>
            <a:fillRect/>
          </a:stretch>
        </p:blipFill>
        <p:spPr>
          <a:xfrm>
            <a:off x="0" y="1992945"/>
            <a:ext cx="12220528" cy="414625"/>
          </a:xfrm>
          <a:prstGeom prst="rect">
            <a:avLst/>
          </a:prstGeom>
        </p:spPr>
      </p:pic>
      <p:sp>
        <p:nvSpPr>
          <p:cNvPr id="7" name="Rechthoek 6">
            <a:extLst>
              <a:ext uri="{FF2B5EF4-FFF2-40B4-BE49-F238E27FC236}">
                <a16:creationId xmlns:a16="http://schemas.microsoft.com/office/drawing/2014/main" id="{6795809C-3B70-4B58-8E83-8B244681B5CF}"/>
              </a:ext>
            </a:extLst>
          </p:cNvPr>
          <p:cNvSpPr/>
          <p:nvPr/>
        </p:nvSpPr>
        <p:spPr>
          <a:xfrm>
            <a:off x="3242126" y="2450753"/>
            <a:ext cx="6096000" cy="3970318"/>
          </a:xfrm>
          <a:prstGeom prst="rect">
            <a:avLst/>
          </a:prstGeom>
        </p:spPr>
        <p:txBody>
          <a:bodyPr>
            <a:spAutoFit/>
          </a:bodyPr>
          <a:lstStyle/>
          <a:p>
            <a:r>
              <a:rPr lang="nl-NL" dirty="0"/>
              <a:t>Dit is geen beschrijving van een behandeltraject en bevat geen metingen. Het is een oproep om mee te doen aan het verzamelen van </a:t>
            </a:r>
            <a:r>
              <a:rPr lang="nl-NL" dirty="0" err="1"/>
              <a:t>casuiestiek</a:t>
            </a:r>
            <a:r>
              <a:rPr lang="nl-NL" dirty="0"/>
              <a:t> en een instructie waar een casus aan moet voldoen. </a:t>
            </a:r>
          </a:p>
          <a:p>
            <a:endParaRPr lang="nl-NL" dirty="0"/>
          </a:p>
          <a:p>
            <a:r>
              <a:rPr lang="nl-NL" dirty="0"/>
              <a:t>Waarom is </a:t>
            </a:r>
            <a:r>
              <a:rPr lang="nl-NL" dirty="0" err="1"/>
              <a:t>casuiestiek</a:t>
            </a:r>
            <a:r>
              <a:rPr lang="nl-NL" dirty="0"/>
              <a:t> belangrijk ?:</a:t>
            </a:r>
          </a:p>
          <a:p>
            <a:endParaRPr lang="nl-NL" dirty="0"/>
          </a:p>
          <a:p>
            <a:r>
              <a:rPr lang="nl-NL" dirty="0"/>
              <a:t>- </a:t>
            </a:r>
            <a:r>
              <a:rPr lang="nl-NL" dirty="0" err="1"/>
              <a:t>Raymedy</a:t>
            </a:r>
            <a:r>
              <a:rPr lang="nl-NL" dirty="0"/>
              <a:t>-therapeuten werken aan hun reputatie wanneer we voortdurend nieuwe, interessante gevallen op de website publiceren, over die resultaten bloggen, in </a:t>
            </a:r>
            <a:r>
              <a:rPr lang="nl-NL" dirty="0" err="1"/>
              <a:t>social</a:t>
            </a:r>
            <a:r>
              <a:rPr lang="nl-NL" dirty="0"/>
              <a:t> media campagnes gebruiken en in nieuwsbrieven publiceren. Wanneer we daar allemaal een steentje aan bijdragen, dan groeit het geheel aan positieve ervaringen snel. Voor onze vindbaarheid op internet</a:t>
            </a:r>
          </a:p>
        </p:txBody>
      </p:sp>
      <p:sp>
        <p:nvSpPr>
          <p:cNvPr id="8" name="Tekstvak 7">
            <a:extLst>
              <a:ext uri="{FF2B5EF4-FFF2-40B4-BE49-F238E27FC236}">
                <a16:creationId xmlns:a16="http://schemas.microsoft.com/office/drawing/2014/main" id="{E41440F9-81A2-4607-9112-68DE2E561646}"/>
              </a:ext>
            </a:extLst>
          </p:cNvPr>
          <p:cNvSpPr txBox="1"/>
          <p:nvPr/>
        </p:nvSpPr>
        <p:spPr>
          <a:xfrm>
            <a:off x="2235189" y="978989"/>
            <a:ext cx="1371600" cy="369332"/>
          </a:xfrm>
          <a:prstGeom prst="rect">
            <a:avLst/>
          </a:prstGeom>
          <a:noFill/>
        </p:spPr>
        <p:txBody>
          <a:bodyPr wrap="square" rtlCol="0">
            <a:spAutoFit/>
          </a:bodyPr>
          <a:lstStyle/>
          <a:p>
            <a:r>
              <a:rPr lang="nl-NL" dirty="0"/>
              <a:t>Ga naar:</a:t>
            </a:r>
          </a:p>
        </p:txBody>
      </p:sp>
      <p:sp>
        <p:nvSpPr>
          <p:cNvPr id="9" name="Tekstvak 8">
            <a:extLst>
              <a:ext uri="{FF2B5EF4-FFF2-40B4-BE49-F238E27FC236}">
                <a16:creationId xmlns:a16="http://schemas.microsoft.com/office/drawing/2014/main" id="{E6CA3DF2-A42D-41B5-9BDC-052470B9B9DC}"/>
              </a:ext>
            </a:extLst>
          </p:cNvPr>
          <p:cNvSpPr txBox="1"/>
          <p:nvPr/>
        </p:nvSpPr>
        <p:spPr>
          <a:xfrm>
            <a:off x="1050847" y="2454932"/>
            <a:ext cx="2124526" cy="923330"/>
          </a:xfrm>
          <a:prstGeom prst="rect">
            <a:avLst/>
          </a:prstGeom>
          <a:noFill/>
        </p:spPr>
        <p:txBody>
          <a:bodyPr wrap="square" rtlCol="0">
            <a:spAutoFit/>
          </a:bodyPr>
          <a:lstStyle/>
          <a:p>
            <a:r>
              <a:rPr lang="nl-NL" dirty="0"/>
              <a:t>Klik op Anamnese, dan verschijnen tekst en uitleg:</a:t>
            </a:r>
          </a:p>
        </p:txBody>
      </p:sp>
      <p:sp>
        <p:nvSpPr>
          <p:cNvPr id="10" name="Tekstvak 9">
            <a:extLst>
              <a:ext uri="{FF2B5EF4-FFF2-40B4-BE49-F238E27FC236}">
                <a16:creationId xmlns:a16="http://schemas.microsoft.com/office/drawing/2014/main" id="{80FAA8E7-31D5-49F4-B059-1EFAD6CE28E3}"/>
              </a:ext>
            </a:extLst>
          </p:cNvPr>
          <p:cNvSpPr txBox="1"/>
          <p:nvPr/>
        </p:nvSpPr>
        <p:spPr>
          <a:xfrm>
            <a:off x="9338126" y="5977467"/>
            <a:ext cx="1751999" cy="369332"/>
          </a:xfrm>
          <a:prstGeom prst="rect">
            <a:avLst/>
          </a:prstGeom>
          <a:noFill/>
        </p:spPr>
        <p:txBody>
          <a:bodyPr wrap="square" rtlCol="0">
            <a:spAutoFit/>
          </a:bodyPr>
          <a:lstStyle/>
          <a:p>
            <a:r>
              <a:rPr lang="nl-NL" dirty="0"/>
              <a:t>…… enz.</a:t>
            </a:r>
          </a:p>
        </p:txBody>
      </p:sp>
    </p:spTree>
    <p:extLst>
      <p:ext uri="{BB962C8B-B14F-4D97-AF65-F5344CB8AC3E}">
        <p14:creationId xmlns:p14="http://schemas.microsoft.com/office/powerpoint/2010/main" val="2125225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a:extLst>
              <a:ext uri="{FF2B5EF4-FFF2-40B4-BE49-F238E27FC236}">
                <a16:creationId xmlns:a16="http://schemas.microsoft.com/office/drawing/2014/main" id="{E5D04879-6A0A-4B2F-B4F7-2813440529C3}"/>
              </a:ext>
            </a:extLst>
          </p:cNvPr>
          <p:cNvSpPr txBox="1"/>
          <p:nvPr/>
        </p:nvSpPr>
        <p:spPr>
          <a:xfrm>
            <a:off x="1541914" y="1083733"/>
            <a:ext cx="9566353" cy="5539978"/>
          </a:xfrm>
          <a:prstGeom prst="rect">
            <a:avLst/>
          </a:prstGeom>
          <a:noFill/>
        </p:spPr>
        <p:txBody>
          <a:bodyPr wrap="square" rtlCol="0">
            <a:spAutoFit/>
          </a:bodyPr>
          <a:lstStyle/>
          <a:p>
            <a:r>
              <a:rPr lang="nl-NL" sz="2400" dirty="0">
                <a:solidFill>
                  <a:srgbClr val="3399FF"/>
                </a:solidFill>
              </a:rPr>
              <a:t>Wen jezelf er aan om </a:t>
            </a:r>
          </a:p>
          <a:p>
            <a:pPr marL="342900" indent="-342900">
              <a:buAutoNum type="arabicPeriod"/>
            </a:pPr>
            <a:r>
              <a:rPr lang="nl-NL" sz="2400" dirty="0">
                <a:solidFill>
                  <a:srgbClr val="3399FF"/>
                </a:solidFill>
              </a:rPr>
              <a:t>aantekeningen te maken in de velden anamnese en opmerkingen.</a:t>
            </a:r>
          </a:p>
          <a:p>
            <a:pPr marL="342900" indent="-342900">
              <a:buAutoNum type="arabicPeriod"/>
            </a:pPr>
            <a:r>
              <a:rPr lang="nl-NL" sz="2400" dirty="0">
                <a:solidFill>
                  <a:srgbClr val="3399FF"/>
                </a:solidFill>
              </a:rPr>
              <a:t>De klachten van de </a:t>
            </a:r>
            <a:r>
              <a:rPr lang="nl-NL" sz="2400" dirty="0" err="1">
                <a:solidFill>
                  <a:srgbClr val="3399FF"/>
                </a:solidFill>
              </a:rPr>
              <a:t>patient</a:t>
            </a:r>
            <a:r>
              <a:rPr lang="nl-NL" sz="2400" dirty="0">
                <a:solidFill>
                  <a:srgbClr val="3399FF"/>
                </a:solidFill>
              </a:rPr>
              <a:t> in te vullen en te scoren. </a:t>
            </a:r>
          </a:p>
          <a:p>
            <a:pPr marL="342900" indent="-342900">
              <a:buAutoNum type="arabicPeriod"/>
            </a:pPr>
            <a:endParaRPr lang="nl-NL" sz="2400" dirty="0">
              <a:solidFill>
                <a:srgbClr val="3399FF"/>
              </a:solidFill>
            </a:endParaRPr>
          </a:p>
          <a:p>
            <a:r>
              <a:rPr lang="nl-NL" sz="2400" dirty="0">
                <a:solidFill>
                  <a:srgbClr val="3399FF"/>
                </a:solidFill>
              </a:rPr>
              <a:t>Dan hoef je bij het insturen van de casus  alleen te controleren en misschien voor de helderheid dat je een korte samenvatting geeft. Een paar minuten werk !</a:t>
            </a:r>
          </a:p>
          <a:p>
            <a:endParaRPr lang="nl-NL" sz="2400" dirty="0">
              <a:solidFill>
                <a:srgbClr val="3399FF"/>
              </a:solidFill>
            </a:endParaRPr>
          </a:p>
          <a:p>
            <a:r>
              <a:rPr lang="nl-NL" sz="2400" dirty="0">
                <a:solidFill>
                  <a:srgbClr val="3399FF"/>
                </a:solidFill>
              </a:rPr>
              <a:t>Het moet </a:t>
            </a:r>
            <a:r>
              <a:rPr lang="nl-NL" sz="2400" dirty="0" err="1">
                <a:solidFill>
                  <a:srgbClr val="3399FF"/>
                </a:solidFill>
              </a:rPr>
              <a:t>to</a:t>
            </a:r>
            <a:r>
              <a:rPr lang="nl-NL" sz="2400" dirty="0">
                <a:solidFill>
                  <a:srgbClr val="3399FF"/>
                </a:solidFill>
              </a:rPr>
              <a:t>-</a:t>
            </a:r>
            <a:r>
              <a:rPr lang="nl-NL" sz="2400" dirty="0" err="1">
                <a:solidFill>
                  <a:srgbClr val="3399FF"/>
                </a:solidFill>
              </a:rPr>
              <a:t>the</a:t>
            </a:r>
            <a:r>
              <a:rPr lang="nl-NL" sz="2400" dirty="0">
                <a:solidFill>
                  <a:srgbClr val="3399FF"/>
                </a:solidFill>
              </a:rPr>
              <a:t>-point zijn en inzicht geven in mogelijke oorzaken (verkeerde voeding, te weinig beweging, stress, littekens, een </a:t>
            </a:r>
            <a:r>
              <a:rPr lang="nl-NL" sz="2400" dirty="0" err="1">
                <a:solidFill>
                  <a:srgbClr val="3399FF"/>
                </a:solidFill>
              </a:rPr>
              <a:t>ingrjpende</a:t>
            </a:r>
            <a:r>
              <a:rPr lang="nl-NL" sz="2400" dirty="0">
                <a:solidFill>
                  <a:srgbClr val="3399FF"/>
                </a:solidFill>
              </a:rPr>
              <a:t> gebeurtenis die mogelijk de aanleiding is geweest tot ontwikkelen van klachten, ziekte, langdurige klachten). En last but </a:t>
            </a:r>
            <a:r>
              <a:rPr lang="nl-NL" sz="2400" dirty="0" err="1">
                <a:solidFill>
                  <a:srgbClr val="3399FF"/>
                </a:solidFill>
              </a:rPr>
              <a:t>not</a:t>
            </a:r>
            <a:r>
              <a:rPr lang="nl-NL" sz="2400" dirty="0">
                <a:solidFill>
                  <a:srgbClr val="3399FF"/>
                </a:solidFill>
              </a:rPr>
              <a:t> </a:t>
            </a:r>
            <a:r>
              <a:rPr lang="nl-NL" sz="2400" dirty="0" err="1">
                <a:solidFill>
                  <a:srgbClr val="3399FF"/>
                </a:solidFill>
              </a:rPr>
              <a:t>least</a:t>
            </a:r>
            <a:r>
              <a:rPr lang="nl-NL" sz="2400" dirty="0">
                <a:solidFill>
                  <a:srgbClr val="3399FF"/>
                </a:solidFill>
              </a:rPr>
              <a:t>: geef mogelijke relaties aan tussen de klachten en afwijkingen van het </a:t>
            </a:r>
            <a:r>
              <a:rPr lang="nl-NL" sz="2400" dirty="0" err="1">
                <a:solidFill>
                  <a:srgbClr val="3399FF"/>
                </a:solidFill>
              </a:rPr>
              <a:t>meridiaannetwerk</a:t>
            </a:r>
            <a:r>
              <a:rPr lang="nl-NL" sz="2400">
                <a:solidFill>
                  <a:srgbClr val="3399FF"/>
                </a:solidFill>
              </a:rPr>
              <a:t>.</a:t>
            </a:r>
            <a:endParaRPr lang="nl-NL" sz="2400" dirty="0">
              <a:solidFill>
                <a:srgbClr val="3399FF"/>
              </a:solidFill>
            </a:endParaRPr>
          </a:p>
          <a:p>
            <a:endParaRPr lang="nl-NL" sz="2400" dirty="0">
              <a:solidFill>
                <a:srgbClr val="3399FF"/>
              </a:solidFill>
            </a:endParaRPr>
          </a:p>
          <a:p>
            <a:endParaRPr lang="nl-NL" dirty="0"/>
          </a:p>
        </p:txBody>
      </p:sp>
    </p:spTree>
    <p:extLst>
      <p:ext uri="{BB962C8B-B14F-4D97-AF65-F5344CB8AC3E}">
        <p14:creationId xmlns:p14="http://schemas.microsoft.com/office/powerpoint/2010/main" val="3432018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a:extLst>
              <a:ext uri="{FF2B5EF4-FFF2-40B4-BE49-F238E27FC236}">
                <a16:creationId xmlns:a16="http://schemas.microsoft.com/office/drawing/2014/main" id="{89C01E59-0097-4E3F-A29F-8714C00007A6}"/>
              </a:ext>
            </a:extLst>
          </p:cNvPr>
          <p:cNvSpPr txBox="1"/>
          <p:nvPr/>
        </p:nvSpPr>
        <p:spPr>
          <a:xfrm>
            <a:off x="6096000" y="2618731"/>
            <a:ext cx="6891866" cy="1117600"/>
          </a:xfrm>
          <a:prstGeom prst="rect">
            <a:avLst/>
          </a:prstGeom>
          <a:noFill/>
        </p:spPr>
        <p:txBody>
          <a:bodyPr wrap="square" rtlCol="0">
            <a:spAutoFit/>
          </a:bodyPr>
          <a:lstStyle/>
          <a:p>
            <a:endParaRPr lang="nl-NL" dirty="0"/>
          </a:p>
        </p:txBody>
      </p:sp>
      <p:sp>
        <p:nvSpPr>
          <p:cNvPr id="4" name="Rechthoek 3">
            <a:extLst>
              <a:ext uri="{FF2B5EF4-FFF2-40B4-BE49-F238E27FC236}">
                <a16:creationId xmlns:a16="http://schemas.microsoft.com/office/drawing/2014/main" id="{163812C2-E5D7-4855-BA7F-01D7C3634DDF}"/>
              </a:ext>
            </a:extLst>
          </p:cNvPr>
          <p:cNvSpPr/>
          <p:nvPr/>
        </p:nvSpPr>
        <p:spPr>
          <a:xfrm>
            <a:off x="1964267" y="1257301"/>
            <a:ext cx="8861576" cy="4398705"/>
          </a:xfrm>
          <a:prstGeom prst="rect">
            <a:avLst/>
          </a:prstGeom>
        </p:spPr>
        <p:txBody>
          <a:bodyPr wrap="square">
            <a:spAutoFit/>
          </a:bodyPr>
          <a:lstStyle/>
          <a:p>
            <a:pPr>
              <a:lnSpc>
                <a:spcPct val="107000"/>
              </a:lnSpc>
              <a:spcAft>
                <a:spcPts val="800"/>
              </a:spcAft>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Het beschrijven van mijn </a:t>
            </a:r>
            <a:r>
              <a:rPr lang="nl-NL" sz="1600" dirty="0" err="1">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Casuiestiek</a:t>
            </a: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 / Behandelvoorbeelden.</a:t>
            </a:r>
          </a:p>
          <a:p>
            <a:pPr marL="342900" lvl="0" indent="-342900">
              <a:lnSpc>
                <a:spcPct val="107000"/>
              </a:lnSpc>
              <a:spcAft>
                <a:spcPts val="0"/>
              </a:spcAft>
              <a:buFont typeface="+mj-lt"/>
              <a:buAutoNum type="arabi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Beschrijf de ziektegeschiedenis en sla dit niet over !</a:t>
            </a:r>
          </a:p>
          <a:p>
            <a:pPr marL="342900" lvl="0" indent="-342900">
              <a:lnSpc>
                <a:spcPct val="107000"/>
              </a:lnSpc>
              <a:spcAft>
                <a:spcPts val="0"/>
              </a:spcAft>
              <a:buFont typeface="+mj-lt"/>
              <a:buAutoNum type="arabi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Klik op ‘paneel’ =&gt; ‘nieuw’ waarna het scherm ‘Start nieuwe </a:t>
            </a:r>
            <a:r>
              <a:rPr lang="nl-NL" sz="1600" dirty="0" err="1">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casus’opent</a:t>
            </a: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mj-lt"/>
              <a:buAutoNum type="arabi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Geef de behandeling een naam, bijv. de diagnose of de belangrijkste klacht. Klik dan op ‘doorgaan’.</a:t>
            </a:r>
          </a:p>
          <a:p>
            <a:pPr marL="342900" lvl="0" indent="-342900">
              <a:lnSpc>
                <a:spcPct val="107000"/>
              </a:lnSpc>
              <a:spcAft>
                <a:spcPts val="0"/>
              </a:spcAft>
              <a:buFont typeface="+mj-lt"/>
              <a:buAutoNum type="arabi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Gebruik de klachten lijst voor de 3 tot max 5 belangrijkste klachten.  Gebruik het zoekvenster en typ een klacht in. Bijv. ‘vermoeid’. Je kunt dan kiezen uit;</a:t>
            </a:r>
          </a:p>
          <a:p>
            <a:pPr marL="742950" lvl="1" indent="-285750">
              <a:lnSpc>
                <a:spcPct val="107000"/>
              </a:lnSpc>
              <a:spcAft>
                <a:spcPts val="0"/>
              </a:spcAft>
              <a:buFont typeface="+mj-lt"/>
              <a:buAutoNum type="alphaL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119 Abnormaal snel vermoeid of</a:t>
            </a:r>
          </a:p>
          <a:p>
            <a:pPr marL="742950" lvl="1" indent="-285750">
              <a:lnSpc>
                <a:spcPct val="107000"/>
              </a:lnSpc>
              <a:spcAft>
                <a:spcPts val="0"/>
              </a:spcAft>
              <a:buFont typeface="+mj-lt"/>
              <a:buAutoNum type="alphaL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  98 Chronische vermoeidheid.  Klik daarna op de beschrijving die het beste past. En klik dan op de gemarkeerde klacht in de opsomming aan de </a:t>
            </a:r>
            <a:r>
              <a:rPr lang="nl-NL" sz="1600" dirty="0" err="1">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linker-kant</a:t>
            </a: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 Deze klacht wordt dan in de klachten lijst opgenomen. Aanvullende opmerkingen over de klacht kunnen in een tekst-veld worden gemaakt.</a:t>
            </a:r>
          </a:p>
          <a:p>
            <a:pPr marL="342900" lvl="0" indent="-342900">
              <a:lnSpc>
                <a:spcPct val="107000"/>
              </a:lnSpc>
              <a:spcAft>
                <a:spcPts val="0"/>
              </a:spcAft>
              <a:buFont typeface="+mj-lt"/>
              <a:buAutoNum type="arabi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Klik op ‘sla op en sluit af’. Vul daarna in de onderste regel de diagnose in.</a:t>
            </a:r>
          </a:p>
          <a:p>
            <a:pPr marL="342900" lvl="0" indent="-342900">
              <a:lnSpc>
                <a:spcPct val="107000"/>
              </a:lnSpc>
              <a:spcAft>
                <a:spcPts val="0"/>
              </a:spcAft>
              <a:buFont typeface="+mj-lt"/>
              <a:buAutoNum type="arabi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Klik in een wit veld in de tabel met klachten, op dezelfde regel als de klacht. Boven de kolom verschijnt de datum van het consult. Vul de score in die de </a:t>
            </a:r>
            <a:r>
              <a:rPr lang="nl-NL" sz="1600" dirty="0" err="1">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patient</a:t>
            </a: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 op dat moment aan de klacht geeft.</a:t>
            </a:r>
          </a:p>
          <a:p>
            <a:pPr marL="342900" lvl="0" indent="-342900">
              <a:lnSpc>
                <a:spcPct val="107000"/>
              </a:lnSpc>
              <a:spcAft>
                <a:spcPts val="800"/>
              </a:spcAft>
              <a:buFont typeface="+mj-lt"/>
              <a:buAutoNum type="arabicPeriod"/>
            </a:pPr>
            <a:r>
              <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rPr>
              <a:t>Sluit het scherm en ga hier mee verder bij het volgende consult.</a:t>
            </a:r>
          </a:p>
        </p:txBody>
      </p:sp>
      <p:pic>
        <p:nvPicPr>
          <p:cNvPr id="6" name="Afbeelding 5">
            <a:extLst>
              <a:ext uri="{FF2B5EF4-FFF2-40B4-BE49-F238E27FC236}">
                <a16:creationId xmlns:a16="http://schemas.microsoft.com/office/drawing/2014/main" id="{B3BB1FA8-47C3-498C-BAA2-5F91B3A2B09B}"/>
              </a:ext>
            </a:extLst>
          </p:cNvPr>
          <p:cNvPicPr>
            <a:picLocks noChangeAspect="1"/>
          </p:cNvPicPr>
          <p:nvPr/>
        </p:nvPicPr>
        <p:blipFill>
          <a:blip r:embed="rId5"/>
          <a:stretch>
            <a:fillRect/>
          </a:stretch>
        </p:blipFill>
        <p:spPr>
          <a:xfrm>
            <a:off x="10634438" y="4517641"/>
            <a:ext cx="1209675" cy="857250"/>
          </a:xfrm>
          <a:prstGeom prst="rect">
            <a:avLst/>
          </a:prstGeom>
        </p:spPr>
      </p:pic>
    </p:spTree>
    <p:extLst>
      <p:ext uri="{BB962C8B-B14F-4D97-AF65-F5344CB8AC3E}">
        <p14:creationId xmlns:p14="http://schemas.microsoft.com/office/powerpoint/2010/main" val="3867051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B9CA0927-4847-4AC1-AF32-FB78554D52F6}"/>
              </a:ext>
            </a:extLst>
          </p:cNvPr>
          <p:cNvPicPr>
            <a:picLocks noChangeAspect="1"/>
          </p:cNvPicPr>
          <p:nvPr/>
        </p:nvPicPr>
        <p:blipFill>
          <a:blip r:embed="rId5"/>
          <a:stretch>
            <a:fillRect/>
          </a:stretch>
        </p:blipFill>
        <p:spPr>
          <a:xfrm>
            <a:off x="1304925" y="338137"/>
            <a:ext cx="9582150" cy="6181725"/>
          </a:xfrm>
          <a:prstGeom prst="rect">
            <a:avLst/>
          </a:prstGeom>
        </p:spPr>
      </p:pic>
    </p:spTree>
    <p:extLst>
      <p:ext uri="{BB962C8B-B14F-4D97-AF65-F5344CB8AC3E}">
        <p14:creationId xmlns:p14="http://schemas.microsoft.com/office/powerpoint/2010/main" val="1844357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12B22F08-9BED-4B3B-96E5-94E53C0D52FF}"/>
              </a:ext>
            </a:extLst>
          </p:cNvPr>
          <p:cNvPicPr>
            <a:picLocks noChangeAspect="1"/>
          </p:cNvPicPr>
          <p:nvPr/>
        </p:nvPicPr>
        <p:blipFill>
          <a:blip r:embed="rId5"/>
          <a:stretch>
            <a:fillRect/>
          </a:stretch>
        </p:blipFill>
        <p:spPr>
          <a:xfrm>
            <a:off x="3276600" y="1725363"/>
            <a:ext cx="5057775" cy="3056187"/>
          </a:xfrm>
          <a:prstGeom prst="rect">
            <a:avLst/>
          </a:prstGeom>
        </p:spPr>
      </p:pic>
      <p:sp>
        <p:nvSpPr>
          <p:cNvPr id="4" name="Tekstvak 3">
            <a:extLst>
              <a:ext uri="{FF2B5EF4-FFF2-40B4-BE49-F238E27FC236}">
                <a16:creationId xmlns:a16="http://schemas.microsoft.com/office/drawing/2014/main" id="{00AAAA56-63EC-47AB-B3CD-4CB6013D2F21}"/>
              </a:ext>
            </a:extLst>
          </p:cNvPr>
          <p:cNvSpPr txBox="1"/>
          <p:nvPr/>
        </p:nvSpPr>
        <p:spPr>
          <a:xfrm>
            <a:off x="3234871" y="1143000"/>
            <a:ext cx="7037615" cy="369332"/>
          </a:xfrm>
          <a:prstGeom prst="rect">
            <a:avLst/>
          </a:prstGeom>
          <a:noFill/>
        </p:spPr>
        <p:txBody>
          <a:bodyPr wrap="square" rtlCol="0">
            <a:spAutoFit/>
          </a:bodyPr>
          <a:lstStyle/>
          <a:p>
            <a:r>
              <a:rPr lang="nl-NL" dirty="0">
                <a:solidFill>
                  <a:srgbClr val="3399FF"/>
                </a:solidFill>
              </a:rPr>
              <a:t>Klik in het blanco veld onder de datum om de score in te vullen:</a:t>
            </a:r>
          </a:p>
        </p:txBody>
      </p:sp>
    </p:spTree>
    <p:extLst>
      <p:ext uri="{BB962C8B-B14F-4D97-AF65-F5344CB8AC3E}">
        <p14:creationId xmlns:p14="http://schemas.microsoft.com/office/powerpoint/2010/main" val="282320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3E4B7135-9606-4CDA-985E-53C2F0884A63}"/>
              </a:ext>
            </a:extLst>
          </p:cNvPr>
          <p:cNvPicPr>
            <a:picLocks noChangeAspect="1"/>
          </p:cNvPicPr>
          <p:nvPr/>
        </p:nvPicPr>
        <p:blipFill>
          <a:blip r:embed="rId5"/>
          <a:stretch>
            <a:fillRect/>
          </a:stretch>
        </p:blipFill>
        <p:spPr>
          <a:xfrm>
            <a:off x="4694689" y="2447925"/>
            <a:ext cx="2819400" cy="981075"/>
          </a:xfrm>
          <a:prstGeom prst="rect">
            <a:avLst/>
          </a:prstGeom>
        </p:spPr>
      </p:pic>
      <p:sp>
        <p:nvSpPr>
          <p:cNvPr id="4" name="Tekstvak 3">
            <a:extLst>
              <a:ext uri="{FF2B5EF4-FFF2-40B4-BE49-F238E27FC236}">
                <a16:creationId xmlns:a16="http://schemas.microsoft.com/office/drawing/2014/main" id="{FFBC6525-48E0-4248-A903-EAE5C4FC8534}"/>
              </a:ext>
            </a:extLst>
          </p:cNvPr>
          <p:cNvSpPr txBox="1"/>
          <p:nvPr/>
        </p:nvSpPr>
        <p:spPr>
          <a:xfrm>
            <a:off x="1541914" y="1143000"/>
            <a:ext cx="7863343" cy="646331"/>
          </a:xfrm>
          <a:prstGeom prst="rect">
            <a:avLst/>
          </a:prstGeom>
          <a:noFill/>
        </p:spPr>
        <p:txBody>
          <a:bodyPr wrap="square" rtlCol="0">
            <a:spAutoFit/>
          </a:bodyPr>
          <a:lstStyle/>
          <a:p>
            <a:r>
              <a:rPr lang="nl-NL" dirty="0">
                <a:solidFill>
                  <a:srgbClr val="3399FF"/>
                </a:solidFill>
              </a:rPr>
              <a:t>Bij het volgende consult klikt u op ‘ok’ of je sluit de behandelreeks af, controleert deze en je stuurt de casus naar de </a:t>
            </a:r>
            <a:r>
              <a:rPr lang="nl-NL" dirty="0" err="1">
                <a:solidFill>
                  <a:srgbClr val="3399FF"/>
                </a:solidFill>
              </a:rPr>
              <a:t>Raymedy</a:t>
            </a:r>
            <a:r>
              <a:rPr lang="nl-NL" dirty="0">
                <a:solidFill>
                  <a:srgbClr val="3399FF"/>
                </a:solidFill>
              </a:rPr>
              <a:t> database.</a:t>
            </a:r>
          </a:p>
        </p:txBody>
      </p:sp>
    </p:spTree>
    <p:extLst>
      <p:ext uri="{BB962C8B-B14F-4D97-AF65-F5344CB8AC3E}">
        <p14:creationId xmlns:p14="http://schemas.microsoft.com/office/powerpoint/2010/main" val="1583404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fbeelding 3">
            <a:extLst>
              <a:ext uri="{FF2B5EF4-FFF2-40B4-BE49-F238E27FC236}">
                <a16:creationId xmlns:a16="http://schemas.microsoft.com/office/drawing/2014/main" id="{0BC12815-6A93-4E48-B1FD-0F66CC81B891}"/>
              </a:ext>
            </a:extLst>
          </p:cNvPr>
          <p:cNvPicPr>
            <a:picLocks noChangeAspect="1"/>
          </p:cNvPicPr>
          <p:nvPr/>
        </p:nvPicPr>
        <p:blipFill>
          <a:blip r:embed="rId5"/>
          <a:stretch>
            <a:fillRect/>
          </a:stretch>
        </p:blipFill>
        <p:spPr>
          <a:xfrm>
            <a:off x="1332617" y="1838528"/>
            <a:ext cx="8565352" cy="2859932"/>
          </a:xfrm>
          <a:prstGeom prst="rect">
            <a:avLst/>
          </a:prstGeom>
        </p:spPr>
      </p:pic>
    </p:spTree>
    <p:extLst>
      <p:ext uri="{BB962C8B-B14F-4D97-AF65-F5344CB8AC3E}">
        <p14:creationId xmlns:p14="http://schemas.microsoft.com/office/powerpoint/2010/main" val="168255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36D6FE74-693C-46A3-8F10-77F8D32F7168}"/>
              </a:ext>
            </a:extLst>
          </p:cNvPr>
          <p:cNvPicPr>
            <a:picLocks noChangeAspect="1"/>
          </p:cNvPicPr>
          <p:nvPr/>
        </p:nvPicPr>
        <p:blipFill>
          <a:blip r:embed="rId5"/>
          <a:stretch>
            <a:fillRect/>
          </a:stretch>
        </p:blipFill>
        <p:spPr>
          <a:xfrm>
            <a:off x="883001" y="906235"/>
            <a:ext cx="6995256" cy="5045529"/>
          </a:xfrm>
          <a:prstGeom prst="rect">
            <a:avLst/>
          </a:prstGeom>
        </p:spPr>
      </p:pic>
      <p:sp>
        <p:nvSpPr>
          <p:cNvPr id="4" name="Tekstvak 3">
            <a:extLst>
              <a:ext uri="{FF2B5EF4-FFF2-40B4-BE49-F238E27FC236}">
                <a16:creationId xmlns:a16="http://schemas.microsoft.com/office/drawing/2014/main" id="{BFCCDFC5-74CA-4192-88A2-C8F22D67A7E2}"/>
              </a:ext>
            </a:extLst>
          </p:cNvPr>
          <p:cNvSpPr txBox="1"/>
          <p:nvPr/>
        </p:nvSpPr>
        <p:spPr>
          <a:xfrm>
            <a:off x="8262257" y="906235"/>
            <a:ext cx="3461657" cy="4247317"/>
          </a:xfrm>
          <a:prstGeom prst="rect">
            <a:avLst/>
          </a:prstGeom>
          <a:noFill/>
        </p:spPr>
        <p:txBody>
          <a:bodyPr wrap="square" rtlCol="0">
            <a:spAutoFit/>
          </a:bodyPr>
          <a:lstStyle/>
          <a:p>
            <a:r>
              <a:rPr lang="nl-NL" dirty="0">
                <a:solidFill>
                  <a:srgbClr val="3399FF"/>
                </a:solidFill>
              </a:rPr>
              <a:t>Bij het volgende consult, wanneer je dit aan de casus wilt toevoegen, vul je de score van de klachten weer in. </a:t>
            </a:r>
          </a:p>
          <a:p>
            <a:r>
              <a:rPr lang="nl-NL" dirty="0">
                <a:solidFill>
                  <a:srgbClr val="3399FF"/>
                </a:solidFill>
              </a:rPr>
              <a:t>Het is de moeite waard om dit te doen omdat de </a:t>
            </a:r>
            <a:r>
              <a:rPr lang="nl-NL" dirty="0" err="1">
                <a:solidFill>
                  <a:srgbClr val="3399FF"/>
                </a:solidFill>
              </a:rPr>
              <a:t>patient</a:t>
            </a:r>
            <a:r>
              <a:rPr lang="nl-NL" dirty="0">
                <a:solidFill>
                  <a:srgbClr val="3399FF"/>
                </a:solidFill>
              </a:rPr>
              <a:t> zich dan beter realiseert wat er allemaal gebeurd is. We kennen allemaal de volgende reactie op de vraag ‘en wat heb je van de behandeling gemerkt de afgelopen week’, nl </a:t>
            </a:r>
          </a:p>
          <a:p>
            <a:r>
              <a:rPr lang="nl-NL" dirty="0">
                <a:solidFill>
                  <a:srgbClr val="3399FF"/>
                </a:solidFill>
              </a:rPr>
              <a:t>…. Eigenlijk niet zo veel, maar ik heb wel veel meer kunnen doen…. Of een andere reactie van dien aard.</a:t>
            </a:r>
          </a:p>
        </p:txBody>
      </p:sp>
      <p:sp>
        <p:nvSpPr>
          <p:cNvPr id="6" name="Pijl: rechts 5">
            <a:extLst>
              <a:ext uri="{FF2B5EF4-FFF2-40B4-BE49-F238E27FC236}">
                <a16:creationId xmlns:a16="http://schemas.microsoft.com/office/drawing/2014/main" id="{0A46DC24-BB99-42B0-BE25-26088B7AD99B}"/>
              </a:ext>
            </a:extLst>
          </p:cNvPr>
          <p:cNvSpPr/>
          <p:nvPr/>
        </p:nvSpPr>
        <p:spPr>
          <a:xfrm flipH="1">
            <a:off x="7494193" y="5503512"/>
            <a:ext cx="576064" cy="19623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1A2EE3B-D654-4995-AD58-EC24E04B212B}"/>
              </a:ext>
            </a:extLst>
          </p:cNvPr>
          <p:cNvSpPr txBox="1"/>
          <p:nvPr/>
        </p:nvSpPr>
        <p:spPr>
          <a:xfrm>
            <a:off x="8262257" y="5153552"/>
            <a:ext cx="2901043" cy="646331"/>
          </a:xfrm>
          <a:prstGeom prst="rect">
            <a:avLst/>
          </a:prstGeom>
          <a:noFill/>
        </p:spPr>
        <p:txBody>
          <a:bodyPr wrap="square" rtlCol="0">
            <a:spAutoFit/>
          </a:bodyPr>
          <a:lstStyle/>
          <a:p>
            <a:r>
              <a:rPr lang="nl-NL" dirty="0">
                <a:solidFill>
                  <a:srgbClr val="C00000"/>
                </a:solidFill>
              </a:rPr>
              <a:t>Klik op diagnose zodat je deze kunt invullen</a:t>
            </a:r>
          </a:p>
        </p:txBody>
      </p:sp>
    </p:spTree>
    <p:extLst>
      <p:ext uri="{BB962C8B-B14F-4D97-AF65-F5344CB8AC3E}">
        <p14:creationId xmlns:p14="http://schemas.microsoft.com/office/powerpoint/2010/main" val="1843038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702AEDB9-6ABC-40DF-AA64-E4166F03EE01}"/>
              </a:ext>
            </a:extLst>
          </p:cNvPr>
          <p:cNvPicPr>
            <a:picLocks noChangeAspect="1"/>
          </p:cNvPicPr>
          <p:nvPr/>
        </p:nvPicPr>
        <p:blipFill>
          <a:blip r:embed="rId5"/>
          <a:stretch>
            <a:fillRect/>
          </a:stretch>
        </p:blipFill>
        <p:spPr>
          <a:xfrm>
            <a:off x="1244373" y="1790700"/>
            <a:ext cx="5457825" cy="1638300"/>
          </a:xfrm>
          <a:prstGeom prst="rect">
            <a:avLst/>
          </a:prstGeom>
        </p:spPr>
      </p:pic>
      <p:sp>
        <p:nvSpPr>
          <p:cNvPr id="4" name="Tekstvak 3">
            <a:extLst>
              <a:ext uri="{FF2B5EF4-FFF2-40B4-BE49-F238E27FC236}">
                <a16:creationId xmlns:a16="http://schemas.microsoft.com/office/drawing/2014/main" id="{BAF451AD-DA25-4077-82F9-EFA8D70A3546}"/>
              </a:ext>
            </a:extLst>
          </p:cNvPr>
          <p:cNvSpPr txBox="1"/>
          <p:nvPr/>
        </p:nvSpPr>
        <p:spPr>
          <a:xfrm>
            <a:off x="6702198" y="1698171"/>
            <a:ext cx="4473801" cy="2031325"/>
          </a:xfrm>
          <a:prstGeom prst="rect">
            <a:avLst/>
          </a:prstGeom>
          <a:noFill/>
        </p:spPr>
        <p:txBody>
          <a:bodyPr wrap="square" rtlCol="0">
            <a:spAutoFit/>
          </a:bodyPr>
          <a:lstStyle/>
          <a:p>
            <a:r>
              <a:rPr lang="nl-NL" dirty="0">
                <a:solidFill>
                  <a:srgbClr val="3399FF"/>
                </a:solidFill>
              </a:rPr>
              <a:t>Dit scherm is een herinnering aan de gevallen waar je mee bezig bent om een casus van te maken omdat je vermoedt dat de afloop positief is ( je hebt  meer ervaringen met deze klachten). Je kunt overigens van een behandelreeks altijd een casus maken, ook achter af.  </a:t>
            </a:r>
          </a:p>
        </p:txBody>
      </p:sp>
      <p:pic>
        <p:nvPicPr>
          <p:cNvPr id="6" name="Afbeelding 5">
            <a:extLst>
              <a:ext uri="{FF2B5EF4-FFF2-40B4-BE49-F238E27FC236}">
                <a16:creationId xmlns:a16="http://schemas.microsoft.com/office/drawing/2014/main" id="{1AA9CE85-FD9A-4E40-969F-9E37C032B752}"/>
              </a:ext>
            </a:extLst>
          </p:cNvPr>
          <p:cNvPicPr>
            <a:picLocks noChangeAspect="1"/>
          </p:cNvPicPr>
          <p:nvPr/>
        </p:nvPicPr>
        <p:blipFill>
          <a:blip r:embed="rId6"/>
          <a:stretch>
            <a:fillRect/>
          </a:stretch>
        </p:blipFill>
        <p:spPr>
          <a:xfrm>
            <a:off x="3602250" y="3881437"/>
            <a:ext cx="2962275" cy="1838325"/>
          </a:xfrm>
          <a:prstGeom prst="rect">
            <a:avLst/>
          </a:prstGeom>
        </p:spPr>
      </p:pic>
      <p:pic>
        <p:nvPicPr>
          <p:cNvPr id="7" name="Afbeelding 6">
            <a:extLst>
              <a:ext uri="{FF2B5EF4-FFF2-40B4-BE49-F238E27FC236}">
                <a16:creationId xmlns:a16="http://schemas.microsoft.com/office/drawing/2014/main" id="{05C7C6DE-C97C-4638-93B5-8B07F28CCA74}"/>
              </a:ext>
            </a:extLst>
          </p:cNvPr>
          <p:cNvPicPr>
            <a:picLocks noChangeAspect="1"/>
          </p:cNvPicPr>
          <p:nvPr/>
        </p:nvPicPr>
        <p:blipFill>
          <a:blip r:embed="rId7"/>
          <a:stretch>
            <a:fillRect/>
          </a:stretch>
        </p:blipFill>
        <p:spPr>
          <a:xfrm>
            <a:off x="7367473" y="5159829"/>
            <a:ext cx="3464594" cy="545936"/>
          </a:xfrm>
          <a:prstGeom prst="rect">
            <a:avLst/>
          </a:prstGeom>
        </p:spPr>
      </p:pic>
    </p:spTree>
    <p:extLst>
      <p:ext uri="{BB962C8B-B14F-4D97-AF65-F5344CB8AC3E}">
        <p14:creationId xmlns:p14="http://schemas.microsoft.com/office/powerpoint/2010/main" val="1155259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a:extLst>
              <a:ext uri="{FF2B5EF4-FFF2-40B4-BE49-F238E27FC236}">
                <a16:creationId xmlns:a16="http://schemas.microsoft.com/office/drawing/2014/main" id="{4E2E12CC-6D14-483E-BF24-E4B0D5066A1B}"/>
              </a:ext>
            </a:extLst>
          </p:cNvPr>
          <p:cNvSpPr txBox="1"/>
          <p:nvPr/>
        </p:nvSpPr>
        <p:spPr>
          <a:xfrm>
            <a:off x="1191986" y="832757"/>
            <a:ext cx="9124950" cy="369332"/>
          </a:xfrm>
          <a:prstGeom prst="rect">
            <a:avLst/>
          </a:prstGeom>
          <a:noFill/>
        </p:spPr>
        <p:txBody>
          <a:bodyPr wrap="square" rtlCol="0">
            <a:spAutoFit/>
          </a:bodyPr>
          <a:lstStyle/>
          <a:p>
            <a:r>
              <a:rPr lang="nl-NL" dirty="0">
                <a:solidFill>
                  <a:srgbClr val="3399FF"/>
                </a:solidFill>
              </a:rPr>
              <a:t>Het afronden van je casus voordat je deze in stuurt</a:t>
            </a:r>
          </a:p>
        </p:txBody>
      </p:sp>
      <p:pic>
        <p:nvPicPr>
          <p:cNvPr id="4" name="Afbeelding 3">
            <a:extLst>
              <a:ext uri="{FF2B5EF4-FFF2-40B4-BE49-F238E27FC236}">
                <a16:creationId xmlns:a16="http://schemas.microsoft.com/office/drawing/2014/main" id="{494591E3-2002-43F2-A2AF-887D0784D9E9}"/>
              </a:ext>
            </a:extLst>
          </p:cNvPr>
          <p:cNvPicPr>
            <a:picLocks noChangeAspect="1"/>
          </p:cNvPicPr>
          <p:nvPr/>
        </p:nvPicPr>
        <p:blipFill>
          <a:blip r:embed="rId5"/>
          <a:stretch>
            <a:fillRect/>
          </a:stretch>
        </p:blipFill>
        <p:spPr>
          <a:xfrm>
            <a:off x="1302905" y="1356793"/>
            <a:ext cx="6411254" cy="4668450"/>
          </a:xfrm>
          <a:prstGeom prst="rect">
            <a:avLst/>
          </a:prstGeom>
        </p:spPr>
      </p:pic>
      <p:sp>
        <p:nvSpPr>
          <p:cNvPr id="6" name="Pijl: rechts 5">
            <a:extLst>
              <a:ext uri="{FF2B5EF4-FFF2-40B4-BE49-F238E27FC236}">
                <a16:creationId xmlns:a16="http://schemas.microsoft.com/office/drawing/2014/main" id="{AB5CC279-3386-4399-A977-7D79176526BA}"/>
              </a:ext>
            </a:extLst>
          </p:cNvPr>
          <p:cNvSpPr/>
          <p:nvPr/>
        </p:nvSpPr>
        <p:spPr>
          <a:xfrm rot="10800000">
            <a:off x="7745186" y="5780314"/>
            <a:ext cx="1159328" cy="24492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567553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876FB342-7190-4899-9180-54E156245DEB}"/>
              </a:ext>
            </a:extLst>
          </p:cNvPr>
          <p:cNvPicPr>
            <a:picLocks noChangeAspect="1"/>
          </p:cNvPicPr>
          <p:nvPr/>
        </p:nvPicPr>
        <p:blipFill>
          <a:blip r:embed="rId5"/>
          <a:stretch>
            <a:fillRect/>
          </a:stretch>
        </p:blipFill>
        <p:spPr>
          <a:xfrm>
            <a:off x="1238250" y="1123950"/>
            <a:ext cx="9715500" cy="4610100"/>
          </a:xfrm>
          <a:prstGeom prst="rect">
            <a:avLst/>
          </a:prstGeom>
        </p:spPr>
      </p:pic>
      <p:pic>
        <p:nvPicPr>
          <p:cNvPr id="4" name="Afbeelding 3">
            <a:extLst>
              <a:ext uri="{FF2B5EF4-FFF2-40B4-BE49-F238E27FC236}">
                <a16:creationId xmlns:a16="http://schemas.microsoft.com/office/drawing/2014/main" id="{7919DF8F-10AF-4E66-B8D3-1B82D1038531}"/>
              </a:ext>
            </a:extLst>
          </p:cNvPr>
          <p:cNvPicPr>
            <a:picLocks noChangeAspect="1"/>
          </p:cNvPicPr>
          <p:nvPr/>
        </p:nvPicPr>
        <p:blipFill>
          <a:blip r:embed="rId6"/>
          <a:stretch>
            <a:fillRect/>
          </a:stretch>
        </p:blipFill>
        <p:spPr>
          <a:xfrm>
            <a:off x="9323615" y="5588067"/>
            <a:ext cx="1343250" cy="476637"/>
          </a:xfrm>
          <a:prstGeom prst="rect">
            <a:avLst/>
          </a:prstGeom>
        </p:spPr>
      </p:pic>
      <p:sp>
        <p:nvSpPr>
          <p:cNvPr id="8" name="Pijl: rechts 7">
            <a:extLst>
              <a:ext uri="{FF2B5EF4-FFF2-40B4-BE49-F238E27FC236}">
                <a16:creationId xmlns:a16="http://schemas.microsoft.com/office/drawing/2014/main" id="{F2FE0C2F-A6F8-469A-8DC4-F54E77647E9C}"/>
              </a:ext>
            </a:extLst>
          </p:cNvPr>
          <p:cNvSpPr/>
          <p:nvPr/>
        </p:nvSpPr>
        <p:spPr>
          <a:xfrm rot="10800000">
            <a:off x="10782300" y="5703920"/>
            <a:ext cx="1159328" cy="24492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30664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F54FC047-DA13-4E81-9285-8D362701A1C2}"/>
              </a:ext>
            </a:extLst>
          </p:cNvPr>
          <p:cNvPicPr>
            <a:picLocks noChangeAspect="1"/>
          </p:cNvPicPr>
          <p:nvPr/>
        </p:nvPicPr>
        <p:blipFill>
          <a:blip r:embed="rId5"/>
          <a:stretch>
            <a:fillRect/>
          </a:stretch>
        </p:blipFill>
        <p:spPr>
          <a:xfrm>
            <a:off x="1506311" y="754346"/>
            <a:ext cx="4589689" cy="5349307"/>
          </a:xfrm>
          <a:prstGeom prst="rect">
            <a:avLst/>
          </a:prstGeom>
        </p:spPr>
      </p:pic>
      <p:sp>
        <p:nvSpPr>
          <p:cNvPr id="4" name="Tekstvak 3">
            <a:extLst>
              <a:ext uri="{FF2B5EF4-FFF2-40B4-BE49-F238E27FC236}">
                <a16:creationId xmlns:a16="http://schemas.microsoft.com/office/drawing/2014/main" id="{F4B8D0F0-6C3C-4591-8F7A-3033240F320F}"/>
              </a:ext>
            </a:extLst>
          </p:cNvPr>
          <p:cNvSpPr txBox="1"/>
          <p:nvPr/>
        </p:nvSpPr>
        <p:spPr>
          <a:xfrm>
            <a:off x="6368143" y="2514600"/>
            <a:ext cx="4963886" cy="2031325"/>
          </a:xfrm>
          <a:prstGeom prst="rect">
            <a:avLst/>
          </a:prstGeom>
          <a:noFill/>
        </p:spPr>
        <p:txBody>
          <a:bodyPr wrap="square" rtlCol="0">
            <a:spAutoFit/>
          </a:bodyPr>
          <a:lstStyle/>
          <a:p>
            <a:r>
              <a:rPr lang="nl-NL" dirty="0">
                <a:solidFill>
                  <a:srgbClr val="3399FF"/>
                </a:solidFill>
              </a:rPr>
              <a:t>Je stuurt niet alle metingen mee, maar kiest de consulten waar belangrijke veranderingen op traden, of alleen het eerste consult en het laatste.</a:t>
            </a:r>
          </a:p>
          <a:p>
            <a:endParaRPr lang="nl-NL" dirty="0">
              <a:solidFill>
                <a:srgbClr val="3399FF"/>
              </a:solidFill>
            </a:endParaRPr>
          </a:p>
          <a:p>
            <a:r>
              <a:rPr lang="nl-NL" dirty="0">
                <a:solidFill>
                  <a:srgbClr val="3399FF"/>
                </a:solidFill>
              </a:rPr>
              <a:t>Beschrijf in je samenvatting je interpretatie van de metingen en verschillen, bijv. tussen het eerste en het laatste consult.  </a:t>
            </a:r>
          </a:p>
        </p:txBody>
      </p:sp>
      <p:sp>
        <p:nvSpPr>
          <p:cNvPr id="8" name="Pijl: rechts 7">
            <a:extLst>
              <a:ext uri="{FF2B5EF4-FFF2-40B4-BE49-F238E27FC236}">
                <a16:creationId xmlns:a16="http://schemas.microsoft.com/office/drawing/2014/main" id="{DF1CF15D-A38E-46A3-BD6A-2F17BF38FE56}"/>
              </a:ext>
            </a:extLst>
          </p:cNvPr>
          <p:cNvSpPr/>
          <p:nvPr/>
        </p:nvSpPr>
        <p:spPr>
          <a:xfrm rot="10800000" flipH="1">
            <a:off x="859971" y="3048318"/>
            <a:ext cx="749300" cy="22522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0360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009D6D85-F421-432C-B9DC-1F2150722D59}"/>
              </a:ext>
            </a:extLst>
          </p:cNvPr>
          <p:cNvPicPr>
            <a:picLocks noChangeAspect="1"/>
          </p:cNvPicPr>
          <p:nvPr/>
        </p:nvPicPr>
        <p:blipFill>
          <a:blip r:embed="rId5"/>
          <a:stretch>
            <a:fillRect/>
          </a:stretch>
        </p:blipFill>
        <p:spPr>
          <a:xfrm>
            <a:off x="1257300" y="915670"/>
            <a:ext cx="9658350" cy="4162425"/>
          </a:xfrm>
          <a:prstGeom prst="rect">
            <a:avLst/>
          </a:prstGeom>
        </p:spPr>
      </p:pic>
      <p:sp>
        <p:nvSpPr>
          <p:cNvPr id="4" name="Tekstvak 3">
            <a:extLst>
              <a:ext uri="{FF2B5EF4-FFF2-40B4-BE49-F238E27FC236}">
                <a16:creationId xmlns:a16="http://schemas.microsoft.com/office/drawing/2014/main" id="{5F901B4C-839C-4974-9CC4-142A4A6D0FE5}"/>
              </a:ext>
            </a:extLst>
          </p:cNvPr>
          <p:cNvSpPr txBox="1"/>
          <p:nvPr/>
        </p:nvSpPr>
        <p:spPr>
          <a:xfrm>
            <a:off x="1298121" y="4816929"/>
            <a:ext cx="9658350" cy="1200329"/>
          </a:xfrm>
          <a:prstGeom prst="rect">
            <a:avLst/>
          </a:prstGeom>
          <a:noFill/>
        </p:spPr>
        <p:txBody>
          <a:bodyPr wrap="square" rtlCol="0">
            <a:spAutoFit/>
          </a:bodyPr>
          <a:lstStyle/>
          <a:p>
            <a:r>
              <a:rPr lang="nl-NL" dirty="0">
                <a:solidFill>
                  <a:srgbClr val="3399FF"/>
                </a:solidFill>
              </a:rPr>
              <a:t>Dit zijn ‘fake’ metingen, daarom beschrijf ik niet wat de verschillen zijn tussen de eerste reeks en deze laatste. In een echt geval zou je kunnen zien dat de vuurmeridianen zwak zijn of asymmetrisch en dus de klachten verklaren. Leg vooral de koppeling tussen de klachten en de afwijkende meridianen en dat dit door de behandeling er anders uit ziet, namelijk …… enz.</a:t>
            </a:r>
          </a:p>
        </p:txBody>
      </p:sp>
    </p:spTree>
    <p:extLst>
      <p:ext uri="{BB962C8B-B14F-4D97-AF65-F5344CB8AC3E}">
        <p14:creationId xmlns:p14="http://schemas.microsoft.com/office/powerpoint/2010/main" val="2946611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92571080-DB14-4A15-89D6-9645678EB3AD}"/>
              </a:ext>
            </a:extLst>
          </p:cNvPr>
          <p:cNvPicPr>
            <a:picLocks noChangeAspect="1"/>
          </p:cNvPicPr>
          <p:nvPr/>
        </p:nvPicPr>
        <p:blipFill>
          <a:blip r:embed="rId5"/>
          <a:stretch>
            <a:fillRect/>
          </a:stretch>
        </p:blipFill>
        <p:spPr>
          <a:xfrm>
            <a:off x="3072026" y="2761051"/>
            <a:ext cx="5724891" cy="908276"/>
          </a:xfrm>
          <a:prstGeom prst="rect">
            <a:avLst/>
          </a:prstGeom>
        </p:spPr>
      </p:pic>
      <p:sp>
        <p:nvSpPr>
          <p:cNvPr id="4" name="Tekstvak 3">
            <a:extLst>
              <a:ext uri="{FF2B5EF4-FFF2-40B4-BE49-F238E27FC236}">
                <a16:creationId xmlns:a16="http://schemas.microsoft.com/office/drawing/2014/main" id="{AFC6A7FC-712F-40D7-8247-E0FA1F04BCF2}"/>
              </a:ext>
            </a:extLst>
          </p:cNvPr>
          <p:cNvSpPr txBox="1"/>
          <p:nvPr/>
        </p:nvSpPr>
        <p:spPr>
          <a:xfrm>
            <a:off x="3072026" y="1485900"/>
            <a:ext cx="5724891" cy="1200329"/>
          </a:xfrm>
          <a:prstGeom prst="rect">
            <a:avLst/>
          </a:prstGeom>
          <a:noFill/>
        </p:spPr>
        <p:txBody>
          <a:bodyPr wrap="square" rtlCol="0">
            <a:spAutoFit/>
          </a:bodyPr>
          <a:lstStyle/>
          <a:p>
            <a:r>
              <a:rPr lang="nl-NL" dirty="0">
                <a:solidFill>
                  <a:srgbClr val="3399FF"/>
                </a:solidFill>
              </a:rPr>
              <a:t>Ga door tot je klaar bent.</a:t>
            </a:r>
          </a:p>
          <a:p>
            <a:r>
              <a:rPr lang="nl-NL" dirty="0">
                <a:solidFill>
                  <a:srgbClr val="3399FF"/>
                </a:solidFill>
              </a:rPr>
              <a:t>Wij controleren de casus en vertalen deze. Na deze controle verschijnt de casus in de database die voor iedereen toegankelijk is. </a:t>
            </a:r>
          </a:p>
        </p:txBody>
      </p:sp>
      <p:pic>
        <p:nvPicPr>
          <p:cNvPr id="6" name="Afbeelding 5">
            <a:extLst>
              <a:ext uri="{FF2B5EF4-FFF2-40B4-BE49-F238E27FC236}">
                <a16:creationId xmlns:a16="http://schemas.microsoft.com/office/drawing/2014/main" id="{CE7B3590-B97C-482F-9172-0CCD842A0C8E}"/>
              </a:ext>
            </a:extLst>
          </p:cNvPr>
          <p:cNvPicPr>
            <a:picLocks noChangeAspect="1"/>
          </p:cNvPicPr>
          <p:nvPr/>
        </p:nvPicPr>
        <p:blipFill>
          <a:blip r:embed="rId6"/>
          <a:stretch>
            <a:fillRect/>
          </a:stretch>
        </p:blipFill>
        <p:spPr>
          <a:xfrm>
            <a:off x="3316060" y="5023114"/>
            <a:ext cx="754205" cy="502803"/>
          </a:xfrm>
          <a:prstGeom prst="rect">
            <a:avLst/>
          </a:prstGeom>
        </p:spPr>
      </p:pic>
      <p:sp>
        <p:nvSpPr>
          <p:cNvPr id="7" name="Tekstvak 6">
            <a:extLst>
              <a:ext uri="{FF2B5EF4-FFF2-40B4-BE49-F238E27FC236}">
                <a16:creationId xmlns:a16="http://schemas.microsoft.com/office/drawing/2014/main" id="{1AAB9DBE-DFC8-4EE0-9C4D-57EC3D067FAD}"/>
              </a:ext>
            </a:extLst>
          </p:cNvPr>
          <p:cNvSpPr txBox="1"/>
          <p:nvPr/>
        </p:nvSpPr>
        <p:spPr>
          <a:xfrm>
            <a:off x="3201760" y="4000500"/>
            <a:ext cx="5595157" cy="923330"/>
          </a:xfrm>
          <a:prstGeom prst="rect">
            <a:avLst/>
          </a:prstGeom>
          <a:noFill/>
        </p:spPr>
        <p:txBody>
          <a:bodyPr wrap="square" rtlCol="0">
            <a:spAutoFit/>
          </a:bodyPr>
          <a:lstStyle/>
          <a:p>
            <a:r>
              <a:rPr lang="nl-NL" dirty="0">
                <a:solidFill>
                  <a:srgbClr val="3399FF"/>
                </a:solidFill>
              </a:rPr>
              <a:t>De cases zijn te vinden in de database. Je kunt ze een paar dagen na het versturen met je eigen software bekijken en analyseren of het je eigen </a:t>
            </a:r>
            <a:r>
              <a:rPr lang="nl-NL" dirty="0" err="1">
                <a:solidFill>
                  <a:srgbClr val="3399FF"/>
                </a:solidFill>
              </a:rPr>
              <a:t>patient</a:t>
            </a:r>
            <a:r>
              <a:rPr lang="nl-NL" dirty="0">
                <a:solidFill>
                  <a:srgbClr val="3399FF"/>
                </a:solidFill>
              </a:rPr>
              <a:t> is.</a:t>
            </a:r>
          </a:p>
        </p:txBody>
      </p:sp>
      <p:sp>
        <p:nvSpPr>
          <p:cNvPr id="8" name="Tekstvak 7">
            <a:extLst>
              <a:ext uri="{FF2B5EF4-FFF2-40B4-BE49-F238E27FC236}">
                <a16:creationId xmlns:a16="http://schemas.microsoft.com/office/drawing/2014/main" id="{E4ECE7F5-0990-4335-9024-CD1F5220F516}"/>
              </a:ext>
            </a:extLst>
          </p:cNvPr>
          <p:cNvSpPr txBox="1"/>
          <p:nvPr/>
        </p:nvSpPr>
        <p:spPr>
          <a:xfrm>
            <a:off x="3316060" y="5575300"/>
            <a:ext cx="6120040" cy="923330"/>
          </a:xfrm>
          <a:prstGeom prst="rect">
            <a:avLst/>
          </a:prstGeom>
          <a:noFill/>
        </p:spPr>
        <p:txBody>
          <a:bodyPr wrap="square" rtlCol="0">
            <a:spAutoFit/>
          </a:bodyPr>
          <a:lstStyle/>
          <a:p>
            <a:r>
              <a:rPr lang="nl-NL" dirty="0">
                <a:solidFill>
                  <a:srgbClr val="3399FF"/>
                </a:solidFill>
              </a:rPr>
              <a:t>Voor het zo ver is, wordt er achter de schermen nog wat werk verzet en dan verschijnt de casus in de database en ook op de website.</a:t>
            </a:r>
          </a:p>
        </p:txBody>
      </p:sp>
    </p:spTree>
    <p:extLst>
      <p:ext uri="{BB962C8B-B14F-4D97-AF65-F5344CB8AC3E}">
        <p14:creationId xmlns:p14="http://schemas.microsoft.com/office/powerpoint/2010/main" val="3653454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51433E34-AE13-4E54-AA21-A3D85D66AF8F}"/>
              </a:ext>
            </a:extLst>
          </p:cNvPr>
          <p:cNvPicPr>
            <a:picLocks noChangeAspect="1"/>
          </p:cNvPicPr>
          <p:nvPr/>
        </p:nvPicPr>
        <p:blipFill>
          <a:blip r:embed="rId5"/>
          <a:stretch>
            <a:fillRect/>
          </a:stretch>
        </p:blipFill>
        <p:spPr>
          <a:xfrm>
            <a:off x="1541914" y="1369776"/>
            <a:ext cx="1905000" cy="285750"/>
          </a:xfrm>
          <a:prstGeom prst="rect">
            <a:avLst/>
          </a:prstGeom>
        </p:spPr>
      </p:pic>
      <p:pic>
        <p:nvPicPr>
          <p:cNvPr id="4" name="Afbeelding 3">
            <a:extLst>
              <a:ext uri="{FF2B5EF4-FFF2-40B4-BE49-F238E27FC236}">
                <a16:creationId xmlns:a16="http://schemas.microsoft.com/office/drawing/2014/main" id="{CD900F0E-62D8-4717-8FC4-77503111BF30}"/>
              </a:ext>
            </a:extLst>
          </p:cNvPr>
          <p:cNvPicPr>
            <a:picLocks noChangeAspect="1"/>
          </p:cNvPicPr>
          <p:nvPr/>
        </p:nvPicPr>
        <p:blipFill>
          <a:blip r:embed="rId6"/>
          <a:stretch>
            <a:fillRect/>
          </a:stretch>
        </p:blipFill>
        <p:spPr>
          <a:xfrm>
            <a:off x="1541914" y="1844101"/>
            <a:ext cx="3810000" cy="4181475"/>
          </a:xfrm>
          <a:prstGeom prst="rect">
            <a:avLst/>
          </a:prstGeom>
        </p:spPr>
      </p:pic>
      <p:sp>
        <p:nvSpPr>
          <p:cNvPr id="6" name="Tekstvak 5">
            <a:extLst>
              <a:ext uri="{FF2B5EF4-FFF2-40B4-BE49-F238E27FC236}">
                <a16:creationId xmlns:a16="http://schemas.microsoft.com/office/drawing/2014/main" id="{90A777CC-DAC3-4061-8DBD-B8D52423BD3F}"/>
              </a:ext>
            </a:extLst>
          </p:cNvPr>
          <p:cNvSpPr txBox="1"/>
          <p:nvPr/>
        </p:nvSpPr>
        <p:spPr>
          <a:xfrm>
            <a:off x="5951984" y="1089498"/>
            <a:ext cx="3134351" cy="4801314"/>
          </a:xfrm>
          <a:prstGeom prst="rect">
            <a:avLst/>
          </a:prstGeom>
          <a:noFill/>
        </p:spPr>
        <p:txBody>
          <a:bodyPr wrap="square" rtlCol="0">
            <a:spAutoFit/>
          </a:bodyPr>
          <a:lstStyle/>
          <a:p>
            <a:r>
              <a:rPr lang="nl-NL" dirty="0">
                <a:solidFill>
                  <a:srgbClr val="3399FF"/>
                </a:solidFill>
              </a:rPr>
              <a:t>Het zou geweldig zijn als we met vereende krachten de databank al flink gaan vullen. </a:t>
            </a:r>
          </a:p>
          <a:p>
            <a:endParaRPr lang="nl-NL" dirty="0">
              <a:solidFill>
                <a:srgbClr val="3399FF"/>
              </a:solidFill>
            </a:endParaRPr>
          </a:p>
          <a:p>
            <a:r>
              <a:rPr lang="nl-NL" dirty="0">
                <a:solidFill>
                  <a:srgbClr val="3399FF"/>
                </a:solidFill>
              </a:rPr>
              <a:t>Dan wordt het zoeken naar voorbeelden van geslaagde behandelingen interessant. Nu is de </a:t>
            </a:r>
            <a:r>
              <a:rPr lang="nl-NL" dirty="0" err="1">
                <a:solidFill>
                  <a:srgbClr val="3399FF"/>
                </a:solidFill>
              </a:rPr>
              <a:t>data-bank</a:t>
            </a:r>
            <a:r>
              <a:rPr lang="nl-NL" dirty="0">
                <a:solidFill>
                  <a:srgbClr val="3399FF"/>
                </a:solidFill>
              </a:rPr>
              <a:t> nog leeg.</a:t>
            </a:r>
          </a:p>
          <a:p>
            <a:endParaRPr lang="nl-NL" dirty="0">
              <a:solidFill>
                <a:srgbClr val="3399FF"/>
              </a:solidFill>
            </a:endParaRPr>
          </a:p>
          <a:p>
            <a:r>
              <a:rPr lang="nl-NL" dirty="0">
                <a:solidFill>
                  <a:srgbClr val="3399FF"/>
                </a:solidFill>
              </a:rPr>
              <a:t>Er is al voorzien in een geavanceerde analyse functie, voor als er veel data zijn en we kunnen zoeken op hoofdpijn in combinatie met een geblokkeerde galblaas-meridiaan, of in combinatie met hypo-vuur. </a:t>
            </a:r>
          </a:p>
        </p:txBody>
      </p:sp>
    </p:spTree>
    <p:extLst>
      <p:ext uri="{BB962C8B-B14F-4D97-AF65-F5344CB8AC3E}">
        <p14:creationId xmlns:p14="http://schemas.microsoft.com/office/powerpoint/2010/main" val="2216558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ndertitel 4">
            <a:extLst>
              <a:ext uri="{FF2B5EF4-FFF2-40B4-BE49-F238E27FC236}">
                <a16:creationId xmlns:a16="http://schemas.microsoft.com/office/drawing/2014/main" id="{7DEC0CB2-B59E-459D-8C68-892AFB3A5A14}"/>
              </a:ext>
            </a:extLst>
          </p:cNvPr>
          <p:cNvSpPr>
            <a:spLocks noGrp="1"/>
          </p:cNvSpPr>
          <p:nvPr>
            <p:ph type="subTitle" idx="1"/>
          </p:nvPr>
        </p:nvSpPr>
        <p:spPr>
          <a:xfrm>
            <a:off x="1740920" y="887621"/>
            <a:ext cx="9144000" cy="1655762"/>
          </a:xfrm>
        </p:spPr>
        <p:txBody>
          <a:bodyPr>
            <a:normAutofit/>
          </a:bodyPr>
          <a:lstStyle/>
          <a:p>
            <a:r>
              <a:rPr lang="nl-NL" sz="6000" dirty="0">
                <a:solidFill>
                  <a:srgbClr val="3399FF"/>
                </a:solidFill>
              </a:rPr>
              <a:t>Het Resultaat !</a:t>
            </a:r>
          </a:p>
        </p:txBody>
      </p:sp>
      <p:pic>
        <p:nvPicPr>
          <p:cNvPr id="3" name="Afbeelding 2">
            <a:extLst>
              <a:ext uri="{FF2B5EF4-FFF2-40B4-BE49-F238E27FC236}">
                <a16:creationId xmlns:a16="http://schemas.microsoft.com/office/drawing/2014/main" id="{B76A3D1E-9761-408F-8CB2-A9810EDE5F27}"/>
              </a:ext>
            </a:extLst>
          </p:cNvPr>
          <p:cNvPicPr>
            <a:picLocks noChangeAspect="1"/>
          </p:cNvPicPr>
          <p:nvPr/>
        </p:nvPicPr>
        <p:blipFill>
          <a:blip r:embed="rId5"/>
          <a:stretch>
            <a:fillRect/>
          </a:stretch>
        </p:blipFill>
        <p:spPr>
          <a:xfrm>
            <a:off x="3015235" y="1758354"/>
            <a:ext cx="5408918" cy="4683825"/>
          </a:xfrm>
          <a:prstGeom prst="rect">
            <a:avLst/>
          </a:prstGeom>
        </p:spPr>
      </p:pic>
      <p:pic>
        <p:nvPicPr>
          <p:cNvPr id="4" name="Afbeelding 3">
            <a:extLst>
              <a:ext uri="{FF2B5EF4-FFF2-40B4-BE49-F238E27FC236}">
                <a16:creationId xmlns:a16="http://schemas.microsoft.com/office/drawing/2014/main" id="{38CF301F-9C39-402E-9B54-1345D12C634A}"/>
              </a:ext>
            </a:extLst>
          </p:cNvPr>
          <p:cNvPicPr>
            <a:picLocks noChangeAspect="1"/>
          </p:cNvPicPr>
          <p:nvPr/>
        </p:nvPicPr>
        <p:blipFill>
          <a:blip r:embed="rId6"/>
          <a:stretch>
            <a:fillRect/>
          </a:stretch>
        </p:blipFill>
        <p:spPr>
          <a:xfrm>
            <a:off x="5752492" y="4757365"/>
            <a:ext cx="1961542" cy="653847"/>
          </a:xfrm>
          <a:prstGeom prst="rect">
            <a:avLst/>
          </a:prstGeom>
        </p:spPr>
      </p:pic>
    </p:spTree>
    <p:extLst>
      <p:ext uri="{BB962C8B-B14F-4D97-AF65-F5344CB8AC3E}">
        <p14:creationId xmlns:p14="http://schemas.microsoft.com/office/powerpoint/2010/main" val="760820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0A8DEECE-4FA7-44D9-A322-7A501885D090}"/>
              </a:ext>
            </a:extLst>
          </p:cNvPr>
          <p:cNvPicPr>
            <a:picLocks noChangeAspect="1"/>
          </p:cNvPicPr>
          <p:nvPr/>
        </p:nvPicPr>
        <p:blipFill>
          <a:blip r:embed="rId5"/>
          <a:stretch>
            <a:fillRect/>
          </a:stretch>
        </p:blipFill>
        <p:spPr>
          <a:xfrm>
            <a:off x="1113921" y="904672"/>
            <a:ext cx="5439834" cy="5048655"/>
          </a:xfrm>
          <a:prstGeom prst="rect">
            <a:avLst/>
          </a:prstGeom>
        </p:spPr>
      </p:pic>
      <p:pic>
        <p:nvPicPr>
          <p:cNvPr id="4" name="Afbeelding 3">
            <a:extLst>
              <a:ext uri="{FF2B5EF4-FFF2-40B4-BE49-F238E27FC236}">
                <a16:creationId xmlns:a16="http://schemas.microsoft.com/office/drawing/2014/main" id="{6ECE57BE-63F1-4F6B-B995-1FB8F51D5D97}"/>
              </a:ext>
            </a:extLst>
          </p:cNvPr>
          <p:cNvPicPr>
            <a:picLocks noChangeAspect="1"/>
          </p:cNvPicPr>
          <p:nvPr/>
        </p:nvPicPr>
        <p:blipFill>
          <a:blip r:embed="rId6"/>
          <a:stretch>
            <a:fillRect/>
          </a:stretch>
        </p:blipFill>
        <p:spPr>
          <a:xfrm>
            <a:off x="6793388" y="904671"/>
            <a:ext cx="5346686" cy="5048655"/>
          </a:xfrm>
          <a:prstGeom prst="rect">
            <a:avLst/>
          </a:prstGeom>
        </p:spPr>
      </p:pic>
    </p:spTree>
    <p:extLst>
      <p:ext uri="{BB962C8B-B14F-4D97-AF65-F5344CB8AC3E}">
        <p14:creationId xmlns:p14="http://schemas.microsoft.com/office/powerpoint/2010/main" val="3071362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B4651F44-4DED-4CC1-B0DC-221D6BCCB8FC}"/>
              </a:ext>
            </a:extLst>
          </p:cNvPr>
          <p:cNvPicPr>
            <a:picLocks noChangeAspect="1"/>
          </p:cNvPicPr>
          <p:nvPr/>
        </p:nvPicPr>
        <p:blipFill>
          <a:blip r:embed="rId5"/>
          <a:stretch>
            <a:fillRect/>
          </a:stretch>
        </p:blipFill>
        <p:spPr>
          <a:xfrm>
            <a:off x="1541914" y="805917"/>
            <a:ext cx="7134225" cy="5467350"/>
          </a:xfrm>
          <a:prstGeom prst="rect">
            <a:avLst/>
          </a:prstGeom>
        </p:spPr>
      </p:pic>
      <p:sp>
        <p:nvSpPr>
          <p:cNvPr id="4" name="Tekstvak 3">
            <a:extLst>
              <a:ext uri="{FF2B5EF4-FFF2-40B4-BE49-F238E27FC236}">
                <a16:creationId xmlns:a16="http://schemas.microsoft.com/office/drawing/2014/main" id="{7240FB51-F92E-47D5-B407-0E9456739771}"/>
              </a:ext>
            </a:extLst>
          </p:cNvPr>
          <p:cNvSpPr txBox="1"/>
          <p:nvPr/>
        </p:nvSpPr>
        <p:spPr>
          <a:xfrm>
            <a:off x="9021308" y="1708878"/>
            <a:ext cx="2431915" cy="646331"/>
          </a:xfrm>
          <a:prstGeom prst="rect">
            <a:avLst/>
          </a:prstGeom>
          <a:noFill/>
        </p:spPr>
        <p:txBody>
          <a:bodyPr wrap="square" rtlCol="0">
            <a:spAutoFit/>
          </a:bodyPr>
          <a:lstStyle/>
          <a:p>
            <a:r>
              <a:rPr lang="nl-NL" dirty="0">
                <a:solidFill>
                  <a:srgbClr val="3399FF"/>
                </a:solidFill>
              </a:rPr>
              <a:t>Inclusief een uitleg van de grafieken.</a:t>
            </a:r>
          </a:p>
        </p:txBody>
      </p:sp>
    </p:spTree>
    <p:extLst>
      <p:ext uri="{BB962C8B-B14F-4D97-AF65-F5344CB8AC3E}">
        <p14:creationId xmlns:p14="http://schemas.microsoft.com/office/powerpoint/2010/main" val="281757376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TotalTime>
  <Words>2637</Words>
  <Application>Microsoft Office PowerPoint</Application>
  <PresentationFormat>Breedbeeld</PresentationFormat>
  <Paragraphs>93</Paragraphs>
  <Slides>20</Slides>
  <Notes>20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20</vt:i4>
      </vt:variant>
    </vt:vector>
  </HeadingPairs>
  <TitlesOfParts>
    <vt:vector size="25" baseType="lpstr">
      <vt:lpstr>Arial</vt:lpstr>
      <vt:lpstr>Calibri</vt:lpstr>
      <vt:lpstr>Calibri Light</vt:lpstr>
      <vt:lpstr>Times New Roman</vt:lpstr>
      <vt:lpstr>Kantoorthema</vt:lpstr>
      <vt:lpstr>Wie geneest heeft gelijk</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Wie geneest heeft gelijk</dc:title>
  <dc:creator>Eveline den Boer</dc:creator>
  <cp:lastModifiedBy>Eveline den Boer</cp:lastModifiedBy>
  <cp:revision>21</cp:revision>
  <dcterms:created xsi:type="dcterms:W3CDTF">2018-09-16T12:14:00Z</dcterms:created>
  <dcterms:modified xsi:type="dcterms:W3CDTF">2018-10-04T17:22:34Z</dcterms:modified>
</cp:coreProperties>
</file>