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doc" ContentType="application/msword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263" r:id="rId2"/>
    <p:sldId id="348" r:id="rId3"/>
    <p:sldId id="347" r:id="rId4"/>
    <p:sldId id="439" r:id="rId5"/>
    <p:sldId id="434" r:id="rId6"/>
    <p:sldId id="438" r:id="rId7"/>
    <p:sldId id="385" r:id="rId8"/>
    <p:sldId id="437" r:id="rId9"/>
    <p:sldId id="436" r:id="rId10"/>
    <p:sldId id="330" r:id="rId11"/>
    <p:sldId id="403" r:id="rId12"/>
    <p:sldId id="422" r:id="rId13"/>
    <p:sldId id="426" r:id="rId14"/>
    <p:sldId id="410" r:id="rId15"/>
    <p:sldId id="415" r:id="rId16"/>
    <p:sldId id="443" r:id="rId17"/>
    <p:sldId id="416" r:id="rId18"/>
    <p:sldId id="420" r:id="rId19"/>
    <p:sldId id="421" r:id="rId20"/>
    <p:sldId id="430" r:id="rId21"/>
    <p:sldId id="419" r:id="rId22"/>
    <p:sldId id="417" r:id="rId23"/>
    <p:sldId id="418" r:id="rId24"/>
    <p:sldId id="40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CC00"/>
    <a:srgbClr val="0000CC"/>
    <a:srgbClr val="00CC00"/>
    <a:srgbClr val="FF9966"/>
    <a:srgbClr val="5F5F5F"/>
    <a:srgbClr val="808080"/>
    <a:srgbClr val="9696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9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F9F84C-02CE-4431-9550-5C7640CAB697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de opmaakprofielen van de modeltekst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B6105A8-A308-4F50-B558-6D49B6B758C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CA7272-045C-4A6D-A8F5-7315733B330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578DC6-AC75-4E74-89B4-E5218E6C3DA4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41CD65-1CCD-408A-88A4-79D947005A3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105A8-A308-4F50-B558-6D49B6B758C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nl-NL"/>
            </a:p>
          </p:txBody>
        </p:sp>
      </p:grpSp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Klik om het opmaakprofiel te bewerken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Klik om het opmaakprofiel van de modelondertitel te bewerken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286DF-D086-4DE6-B7CC-771BC0D4281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CCEB8-6F8C-464A-9F86-3749FCE0201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97C55-74C7-49F7-8F68-9D82F3D53D3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FC2DE-2EF0-4E75-8496-5BBB04F6294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04A86-0D35-46ED-B6CF-A360767E393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6335F-4927-4EC4-AC82-6EE0C9DAEF4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F6FC4-3ADC-44CA-AC4F-F0A689044CF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E5DD3-66D2-4038-90DB-99634E14689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D42F8-B0D0-4FAA-B8A2-8524F8516A5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1D3B1-5E56-423F-90BF-A30EF090D79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B7E64-C5FE-47E7-963D-ABEF18A984F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4FF2D-87A0-455B-9F91-B92BADE249E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het opmaakprofiel te bewerken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opmaakprofielen van de modeltekst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r>
              <a:rPr lang="en-US"/>
              <a:t>(c) i-health 2005 all rights reserved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CB855454-3B55-4EFC-9EBB-624A98672AA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Microsoft_Office_Word_97_-_2003_document1.doc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2007 all rights reserved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58C2CB-73A8-4DCE-84E2-3DA4B6BB2C9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77165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9900"/>
                </a:solidFill>
                <a:latin typeface="Comic Sans MS" pitchFamily="66" charset="0"/>
              </a:rPr>
              <a:t>Spelen met de 5 elementen</a:t>
            </a:r>
          </a:p>
        </p:txBody>
      </p:sp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3833813"/>
            <a:ext cx="2593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025" y="4437063"/>
            <a:ext cx="140335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0" y="0"/>
          <a:ext cx="9144000" cy="836613"/>
        </p:xfrm>
        <a:graphic>
          <a:graphicData uri="http://schemas.openxmlformats.org/presentationml/2006/ole">
            <p:oleObj spid="_x0000_s1026" r:id="rId6" imgW="16328980" imgH="1397318" progId="Photoshop.Image.5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2007 all rights reserved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E5CFB6-2ECB-41C0-B717-F0588BBFA73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943350"/>
            <a:ext cx="7772400" cy="177165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>DOEL VAN DEZE PRESENTATIE: </a:t>
            </a:r>
            <a:b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</a:br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/>
            </a:r>
            <a:b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</a:br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/>
            </a:r>
            <a:b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</a:br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/>
            </a:r>
            <a:b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</a:br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/>
            </a:r>
            <a:b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</a:br>
            <a:r>
              <a:rPr lang="en-US" sz="4000" b="1" smtClean="0">
                <a:solidFill>
                  <a:srgbClr val="FF6600"/>
                </a:solidFill>
                <a:latin typeface="Comic Sans MS" pitchFamily="66" charset="0"/>
              </a:rPr>
              <a:t>leren kennen van eigen en elkaars natuurlijke “gebruiksaanwijzing”</a:t>
            </a:r>
            <a:endParaRPr lang="en-US" sz="4000" b="1" smtClean="0">
              <a:solidFill>
                <a:srgbClr val="FF99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ijdelijke aanduiding voor voettekst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2007 all rights reserved</a:t>
            </a:r>
          </a:p>
        </p:txBody>
      </p:sp>
      <p:sp>
        <p:nvSpPr>
          <p:cNvPr id="2060" name="Tijdelijke aanduiding voor dianumm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D8A7A9-7E62-48D2-86D2-946BAB75698C}" type="slidenum">
              <a:rPr lang="en-US" smtClean="0"/>
              <a:pPr/>
              <a:t>3</a:t>
            </a:fld>
            <a:endParaRPr lang="en-US" smtClean="0"/>
          </a:p>
        </p:txBody>
      </p:sp>
      <p:grpSp>
        <p:nvGrpSpPr>
          <p:cNvPr id="2061" name="Group 2"/>
          <p:cNvGrpSpPr>
            <a:grpSpLocks/>
          </p:cNvGrpSpPr>
          <p:nvPr/>
        </p:nvGrpSpPr>
        <p:grpSpPr bwMode="auto">
          <a:xfrm>
            <a:off x="2971800" y="2133600"/>
            <a:ext cx="2667000" cy="4146550"/>
            <a:chOff x="3792" y="1200"/>
            <a:chExt cx="1680" cy="2612"/>
          </a:xfrm>
        </p:grpSpPr>
        <p:sp>
          <p:nvSpPr>
            <p:cNvPr id="2075" name="Oval 3"/>
            <p:cNvSpPr>
              <a:spLocks noChangeArrowheads="1"/>
            </p:cNvSpPr>
            <p:nvPr/>
          </p:nvSpPr>
          <p:spPr bwMode="auto">
            <a:xfrm>
              <a:off x="3792" y="1344"/>
              <a:ext cx="1440" cy="96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4221" y="1584"/>
            <a:ext cx="1155" cy="2228"/>
          </p:xfrm>
          <a:graphic>
            <a:graphicData uri="http://schemas.openxmlformats.org/presentationml/2006/ole">
              <p:oleObj spid="_x0000_s2058" name="Document" r:id="rId3" imgW="1062360" imgH="1888920" progId="Word.Document.8">
                <p:embed/>
              </p:oleObj>
            </a:graphicData>
          </a:graphic>
        </p:graphicFrame>
        <p:sp>
          <p:nvSpPr>
            <p:cNvPr id="2076" name="Oval 5"/>
            <p:cNvSpPr>
              <a:spLocks noChangeArrowheads="1"/>
            </p:cNvSpPr>
            <p:nvPr/>
          </p:nvSpPr>
          <p:spPr bwMode="auto">
            <a:xfrm>
              <a:off x="4080" y="1920"/>
              <a:ext cx="432" cy="48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2077" name="Oval 6"/>
            <p:cNvSpPr>
              <a:spLocks noChangeArrowheads="1"/>
            </p:cNvSpPr>
            <p:nvPr/>
          </p:nvSpPr>
          <p:spPr bwMode="auto">
            <a:xfrm>
              <a:off x="4032" y="1200"/>
              <a:ext cx="1440" cy="96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</p:grpSp>
      <p:grpSp>
        <p:nvGrpSpPr>
          <p:cNvPr id="2062" name="Group 7"/>
          <p:cNvGrpSpPr>
            <a:grpSpLocks/>
          </p:cNvGrpSpPr>
          <p:nvPr/>
        </p:nvGrpSpPr>
        <p:grpSpPr bwMode="auto">
          <a:xfrm>
            <a:off x="4114800" y="304800"/>
            <a:ext cx="1095375" cy="1012825"/>
            <a:chOff x="2247" y="432"/>
            <a:chExt cx="690" cy="638"/>
          </a:xfrm>
        </p:grpSpPr>
        <p:sp>
          <p:nvSpPr>
            <p:cNvPr id="171016" name="Oval 8"/>
            <p:cNvSpPr>
              <a:spLocks noChangeArrowheads="1"/>
            </p:cNvSpPr>
            <p:nvPr/>
          </p:nvSpPr>
          <p:spPr bwMode="auto">
            <a:xfrm>
              <a:off x="2247" y="432"/>
              <a:ext cx="690" cy="63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defRPr/>
              </a:pPr>
              <a:endParaRPr lang="de-DE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2352" y="533"/>
            <a:ext cx="495" cy="457"/>
          </p:xfrm>
          <a:graphic>
            <a:graphicData uri="http://schemas.openxmlformats.org/presentationml/2006/ole">
              <p:oleObj spid="_x0000_s2057" name="Bitmap-afbeelding" r:id="rId4" imgW="2610214" imgH="2266667" progId="Paint.Picture">
                <p:embed/>
              </p:oleObj>
            </a:graphicData>
          </a:graphic>
        </p:graphicFrame>
      </p:grpSp>
      <p:grpSp>
        <p:nvGrpSpPr>
          <p:cNvPr id="2063" name="Group 10"/>
          <p:cNvGrpSpPr>
            <a:grpSpLocks/>
          </p:cNvGrpSpPr>
          <p:nvPr/>
        </p:nvGrpSpPr>
        <p:grpSpPr bwMode="auto">
          <a:xfrm>
            <a:off x="2895600" y="3048000"/>
            <a:ext cx="1093788" cy="1012825"/>
            <a:chOff x="1829" y="1584"/>
            <a:chExt cx="689" cy="638"/>
          </a:xfrm>
        </p:grpSpPr>
        <p:sp>
          <p:nvSpPr>
            <p:cNvPr id="171019" name="Oval 11"/>
            <p:cNvSpPr>
              <a:spLocks noChangeArrowheads="1"/>
            </p:cNvSpPr>
            <p:nvPr/>
          </p:nvSpPr>
          <p:spPr bwMode="auto">
            <a:xfrm>
              <a:off x="1829" y="1584"/>
              <a:ext cx="689" cy="638"/>
            </a:xfrm>
            <a:prstGeom prst="ellipse">
              <a:avLst/>
            </a:prstGeom>
            <a:solidFill>
              <a:srgbClr val="003366"/>
            </a:solidFill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defRPr/>
              </a:pPr>
              <a:endParaRPr lang="de-DE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graphicFrame>
          <p:nvGraphicFramePr>
            <p:cNvPr id="2056" name="Object 8"/>
            <p:cNvGraphicFramePr>
              <a:graphicFrameLocks noChangeAspect="1"/>
            </p:cNvGraphicFramePr>
            <p:nvPr/>
          </p:nvGraphicFramePr>
          <p:xfrm>
            <a:off x="1937" y="1640"/>
            <a:ext cx="489" cy="460"/>
          </p:xfrm>
          <a:graphic>
            <a:graphicData uri="http://schemas.openxmlformats.org/presentationml/2006/ole">
              <p:oleObj spid="_x0000_s2056" name="Photo Editor Photo" r:id="rId5" imgW="2429214" imgH="2467319" progId="MSPhotoEd.3">
                <p:embed/>
              </p:oleObj>
            </a:graphicData>
          </a:graphic>
        </p:graphicFrame>
      </p:grpSp>
      <p:grpSp>
        <p:nvGrpSpPr>
          <p:cNvPr id="2064" name="Group 13"/>
          <p:cNvGrpSpPr>
            <a:grpSpLocks/>
          </p:cNvGrpSpPr>
          <p:nvPr/>
        </p:nvGrpSpPr>
        <p:grpSpPr bwMode="auto">
          <a:xfrm>
            <a:off x="2438400" y="1882775"/>
            <a:ext cx="1093788" cy="1012825"/>
            <a:chOff x="1632" y="910"/>
            <a:chExt cx="689" cy="638"/>
          </a:xfrm>
        </p:grpSpPr>
        <p:sp>
          <p:nvSpPr>
            <p:cNvPr id="2072" name="Oval 14"/>
            <p:cNvSpPr>
              <a:spLocks noChangeArrowheads="1"/>
            </p:cNvSpPr>
            <p:nvPr/>
          </p:nvSpPr>
          <p:spPr bwMode="auto">
            <a:xfrm>
              <a:off x="1632" y="910"/>
              <a:ext cx="689" cy="638"/>
            </a:xfrm>
            <a:prstGeom prst="ellipse">
              <a:avLst/>
            </a:prstGeom>
            <a:solidFill>
              <a:srgbClr val="00CC00"/>
            </a:solidFill>
            <a:ln w="38100">
              <a:solidFill>
                <a:srgbClr val="80008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eaLnBrk="0" hangingPunct="0"/>
              <a:r>
                <a:rPr lang="en-US" sz="2000">
                  <a:latin typeface="Arial" charset="0"/>
                </a:rPr>
                <a:t> </a:t>
              </a:r>
            </a:p>
          </p:txBody>
        </p:sp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1763" y="1001"/>
            <a:ext cx="457" cy="441"/>
          </p:xfrm>
          <a:graphic>
            <a:graphicData uri="http://schemas.openxmlformats.org/presentationml/2006/ole">
              <p:oleObj spid="_x0000_s2055" name="Bitmap-afbeelding" r:id="rId6" imgW="2514286" imgH="2285714" progId="Paint.Picture">
                <p:embed/>
              </p:oleObj>
            </a:graphicData>
          </a:graphic>
        </p:graphicFrame>
      </p:grpSp>
      <p:grpSp>
        <p:nvGrpSpPr>
          <p:cNvPr id="2065" name="Group 16"/>
          <p:cNvGrpSpPr>
            <a:grpSpLocks/>
          </p:cNvGrpSpPr>
          <p:nvPr/>
        </p:nvGrpSpPr>
        <p:grpSpPr bwMode="auto">
          <a:xfrm>
            <a:off x="4468813" y="2492375"/>
            <a:ext cx="1093787" cy="1012825"/>
            <a:chOff x="2592" y="1570"/>
            <a:chExt cx="689" cy="638"/>
          </a:xfrm>
        </p:grpSpPr>
        <p:sp>
          <p:nvSpPr>
            <p:cNvPr id="171025" name="Oval 17"/>
            <p:cNvSpPr>
              <a:spLocks noChangeArrowheads="1"/>
            </p:cNvSpPr>
            <p:nvPr/>
          </p:nvSpPr>
          <p:spPr bwMode="auto">
            <a:xfrm>
              <a:off x="2592" y="1570"/>
              <a:ext cx="689" cy="638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defRPr/>
              </a:pPr>
              <a:endParaRPr lang="de-DE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2715" y="1662"/>
            <a:ext cx="492" cy="438"/>
          </p:xfrm>
          <a:graphic>
            <a:graphicData uri="http://schemas.openxmlformats.org/presentationml/2006/ole">
              <p:oleObj spid="_x0000_s2054" name="Photo Editor Photo" r:id="rId7" imgW="2285714" imgH="2010056" progId="MSPhotoEd.3">
                <p:embed/>
              </p:oleObj>
            </a:graphicData>
          </a:graphic>
        </p:graphicFrame>
      </p:grpSp>
      <p:grpSp>
        <p:nvGrpSpPr>
          <p:cNvPr id="2066" name="Group 19"/>
          <p:cNvGrpSpPr>
            <a:grpSpLocks/>
          </p:cNvGrpSpPr>
          <p:nvPr/>
        </p:nvGrpSpPr>
        <p:grpSpPr bwMode="auto">
          <a:xfrm>
            <a:off x="4545013" y="1295400"/>
            <a:ext cx="1093787" cy="1011238"/>
            <a:chOff x="2863" y="933"/>
            <a:chExt cx="689" cy="637"/>
          </a:xfrm>
        </p:grpSpPr>
        <p:sp>
          <p:nvSpPr>
            <p:cNvPr id="171028" name="Oval 20"/>
            <p:cNvSpPr>
              <a:spLocks noChangeArrowheads="1"/>
            </p:cNvSpPr>
            <p:nvPr/>
          </p:nvSpPr>
          <p:spPr bwMode="auto">
            <a:xfrm>
              <a:off x="2863" y="933"/>
              <a:ext cx="689" cy="6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defRPr/>
              </a:pPr>
              <a:endParaRPr 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2980" y="1041"/>
            <a:ext cx="474" cy="420"/>
          </p:xfrm>
          <a:graphic>
            <a:graphicData uri="http://schemas.openxmlformats.org/presentationml/2006/ole">
              <p:oleObj spid="_x0000_s2053" name="Photo Editor Photo" r:id="rId8" imgW="2266667" imgH="2076740" progId="MSPhotoEd.3">
                <p:embed/>
              </p:oleObj>
            </a:graphicData>
          </a:graphic>
        </p:graphicFrame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57400" y="762000"/>
          <a:ext cx="917575" cy="938213"/>
        </p:xfrm>
        <a:graphic>
          <a:graphicData uri="http://schemas.openxmlformats.org/presentationml/2006/ole">
            <p:oleObj spid="_x0000_s2050" name="Photo Editor Photo" r:id="rId9" imgW="1238423" imgH="1267002" progId="MSPhotoEd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971800" y="381000"/>
          <a:ext cx="968375" cy="995363"/>
        </p:xfrm>
        <a:graphic>
          <a:graphicData uri="http://schemas.openxmlformats.org/presentationml/2006/ole">
            <p:oleObj spid="_x0000_s2051" name="Photo Editor Photo" r:id="rId10" imgW="1343212" imgH="1380952" progId="MSPhotoEd.3">
              <p:embed/>
            </p:oleObj>
          </a:graphicData>
        </a:graphic>
      </p:graphicFrame>
      <p:grpSp>
        <p:nvGrpSpPr>
          <p:cNvPr id="2067" name="Group 24"/>
          <p:cNvGrpSpPr>
            <a:grpSpLocks/>
          </p:cNvGrpSpPr>
          <p:nvPr/>
        </p:nvGrpSpPr>
        <p:grpSpPr bwMode="auto">
          <a:xfrm>
            <a:off x="20638" y="6262688"/>
            <a:ext cx="1439862" cy="598487"/>
            <a:chOff x="-48" y="3648"/>
            <a:chExt cx="907" cy="377"/>
          </a:xfrm>
        </p:grpSpPr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48" y="3648"/>
            <a:ext cx="700" cy="359"/>
          </p:xfrm>
          <a:graphic>
            <a:graphicData uri="http://schemas.openxmlformats.org/presentationml/2006/ole">
              <p:oleObj spid="_x0000_s2052" name="Photo Editor Photo" r:id="rId11" imgW="5877745" imgH="3010320" progId="MSPhotoEd.3">
                <p:embed/>
              </p:oleObj>
            </a:graphicData>
          </a:graphic>
        </p:graphicFrame>
        <p:sp>
          <p:nvSpPr>
            <p:cNvPr id="2069" name="Rectangle 26"/>
            <p:cNvSpPr>
              <a:spLocks noChangeArrowheads="1"/>
            </p:cNvSpPr>
            <p:nvPr/>
          </p:nvSpPr>
          <p:spPr bwMode="auto">
            <a:xfrm>
              <a:off x="-48" y="3792"/>
              <a:ext cx="90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solidFill>
                    <a:srgbClr val="339966"/>
                  </a:solidFill>
                  <a:latin typeface="Arial" charset="0"/>
                  <a:cs typeface="Times New Roman" pitchFamily="18" charset="0"/>
                  <a:sym typeface="Symbol" pitchFamily="18" charset="2"/>
                </a:rPr>
                <a:t></a:t>
              </a:r>
              <a:r>
                <a:rPr lang="en-US" b="1">
                  <a:solidFill>
                    <a:srgbClr val="339966"/>
                  </a:solidFill>
                  <a:latin typeface="Arial" charset="0"/>
                  <a:cs typeface="Times New Roman" pitchFamily="18" charset="0"/>
                  <a:sym typeface="Symbol" pitchFamily="18" charset="2"/>
                </a:rPr>
                <a:t>    </a:t>
              </a:r>
              <a:r>
                <a:rPr lang="en-GB" sz="1400">
                  <a:solidFill>
                    <a:srgbClr val="009900"/>
                  </a:solidFill>
                  <a:latin typeface="Arial" charset="0"/>
                </a:rPr>
                <a:t> </a:t>
              </a:r>
              <a:r>
                <a:rPr lang="en-US" sz="1400">
                  <a:solidFill>
                    <a:srgbClr val="009900"/>
                  </a:solidFill>
                  <a:latin typeface="Arial" charset="0"/>
                </a:rPr>
                <a:t>         </a:t>
              </a:r>
              <a:r>
                <a:rPr lang="en-GB" sz="1200" b="1">
                  <a:solidFill>
                    <a:srgbClr val="009900"/>
                  </a:solidFill>
                  <a:latin typeface="Arial" charset="0"/>
                </a:rPr>
                <a:t>2007</a:t>
              </a:r>
            </a:p>
          </p:txBody>
        </p:sp>
      </p:grpSp>
      <p:sp>
        <p:nvSpPr>
          <p:cNvPr id="2068" name="Tekstvak 29"/>
          <p:cNvSpPr txBox="1">
            <a:spLocks noChangeArrowheads="1"/>
          </p:cNvSpPr>
          <p:nvPr/>
        </p:nvSpPr>
        <p:spPr bwMode="auto">
          <a:xfrm>
            <a:off x="6286500" y="714375"/>
            <a:ext cx="228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400" b="1">
                <a:solidFill>
                  <a:srgbClr val="FF6600"/>
                </a:solidFill>
                <a:latin typeface="Comic Sans MS" pitchFamily="66" charset="0"/>
              </a:rPr>
              <a:t>Spelen </a:t>
            </a:r>
          </a:p>
          <a:p>
            <a:pPr algn="ctr"/>
            <a:r>
              <a:rPr lang="nl-NL" sz="2400" b="1">
                <a:solidFill>
                  <a:srgbClr val="FF6600"/>
                </a:solidFill>
                <a:latin typeface="Comic Sans MS" pitchFamily="66" charset="0"/>
              </a:rPr>
              <a:t>met </a:t>
            </a:r>
          </a:p>
          <a:p>
            <a:pPr algn="ctr"/>
            <a:r>
              <a:rPr lang="nl-NL" sz="2400" b="1">
                <a:solidFill>
                  <a:srgbClr val="FF6600"/>
                </a:solidFill>
                <a:latin typeface="Comic Sans MS" pitchFamily="66" charset="0"/>
              </a:rPr>
              <a:t>de </a:t>
            </a:r>
          </a:p>
          <a:p>
            <a:pPr algn="ctr"/>
            <a:r>
              <a:rPr lang="nl-NL" sz="2400" b="1">
                <a:solidFill>
                  <a:srgbClr val="FF6600"/>
                </a:solidFill>
                <a:latin typeface="Comic Sans MS" pitchFamily="66" charset="0"/>
              </a:rPr>
              <a:t>5 elementen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14325" y="71438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800" b="1">
                <a:solidFill>
                  <a:srgbClr val="FF6600"/>
                </a:solidFill>
              </a:rPr>
              <a:t>de vijf veranderingsfasen</a:t>
            </a:r>
            <a:endParaRPr lang="en-GB" sz="2800" b="1">
              <a:solidFill>
                <a:srgbClr val="FF6600"/>
              </a:solidFill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 rot="10800000" flipH="1" flipV="1">
            <a:off x="7553325" y="4495800"/>
            <a:ext cx="14478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nl-NL" sz="3200">
                <a:solidFill>
                  <a:schemeClr val="bg1"/>
                </a:solidFill>
                <a:latin typeface="Arial" charset="0"/>
              </a:rPr>
              <a:t>Metaal</a:t>
            </a:r>
            <a:endParaRPr lang="en-GB" sz="32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 rot="10800000" flipH="1" flipV="1">
            <a:off x="214313" y="4554538"/>
            <a:ext cx="160020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nl-NL" sz="3200">
                <a:solidFill>
                  <a:schemeClr val="bg1"/>
                </a:solidFill>
                <a:latin typeface="Arial" charset="0"/>
              </a:rPr>
              <a:t>Water</a:t>
            </a:r>
            <a:r>
              <a:rPr lang="nl-NL">
                <a:solidFill>
                  <a:schemeClr val="bg1"/>
                </a:solidFill>
                <a:latin typeface="Arial" charset="0"/>
              </a:rPr>
              <a:t>.              </a:t>
            </a:r>
            <a:endParaRPr lang="nl-NL">
              <a:latin typeface="Arial" charset="0"/>
            </a:endParaRPr>
          </a:p>
        </p:txBody>
      </p:sp>
      <p:sp>
        <p:nvSpPr>
          <p:cNvPr id="7174" name="Tekstvak 13"/>
          <p:cNvSpPr txBox="1">
            <a:spLocks noChangeArrowheads="1"/>
          </p:cNvSpPr>
          <p:nvPr/>
        </p:nvSpPr>
        <p:spPr bwMode="auto">
          <a:xfrm>
            <a:off x="3857625" y="4405313"/>
            <a:ext cx="1643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>
                <a:solidFill>
                  <a:srgbClr val="FFFFFF"/>
                </a:solidFill>
              </a:rPr>
              <a:t>WATER</a:t>
            </a:r>
          </a:p>
        </p:txBody>
      </p:sp>
      <p:sp>
        <p:nvSpPr>
          <p:cNvPr id="7175" name="Tekstvak 14"/>
          <p:cNvSpPr txBox="1">
            <a:spLocks noChangeArrowheads="1"/>
          </p:cNvSpPr>
          <p:nvPr/>
        </p:nvSpPr>
        <p:spPr bwMode="auto">
          <a:xfrm>
            <a:off x="2143125" y="3119438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HOUT</a:t>
            </a:r>
          </a:p>
        </p:txBody>
      </p:sp>
      <p:sp>
        <p:nvSpPr>
          <p:cNvPr id="7176" name="Tekstvak 15"/>
          <p:cNvSpPr txBox="1">
            <a:spLocks noChangeArrowheads="1"/>
          </p:cNvSpPr>
          <p:nvPr/>
        </p:nvSpPr>
        <p:spPr bwMode="auto">
          <a:xfrm>
            <a:off x="3929063" y="1428750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>
                <a:solidFill>
                  <a:srgbClr val="FFFFFF"/>
                </a:solidFill>
              </a:rPr>
              <a:t>VUUR</a:t>
            </a:r>
          </a:p>
        </p:txBody>
      </p:sp>
      <p:sp>
        <p:nvSpPr>
          <p:cNvPr id="7177" name="Tekstvak 16"/>
          <p:cNvSpPr txBox="1">
            <a:spLocks noChangeArrowheads="1"/>
          </p:cNvSpPr>
          <p:nvPr/>
        </p:nvSpPr>
        <p:spPr bwMode="auto">
          <a:xfrm>
            <a:off x="5500688" y="311943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METAAL</a:t>
            </a:r>
          </a:p>
        </p:txBody>
      </p:sp>
      <p:sp>
        <p:nvSpPr>
          <p:cNvPr id="7178" name="Tekstvak 17"/>
          <p:cNvSpPr txBox="1">
            <a:spLocks noChangeArrowheads="1"/>
          </p:cNvSpPr>
          <p:nvPr/>
        </p:nvSpPr>
        <p:spPr bwMode="auto">
          <a:xfrm>
            <a:off x="3500438" y="3119438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   AARDE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207B19-4562-4A1F-BCBF-29504927E9D5}" type="slidenum">
              <a:rPr lang="en-US" smtClean="0"/>
              <a:pPr/>
              <a:t>5</a:t>
            </a:fld>
            <a:endParaRPr lang="en-US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928688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al 12"/>
          <p:cNvSpPr/>
          <p:nvPr/>
        </p:nvSpPr>
        <p:spPr>
          <a:xfrm>
            <a:off x="3352800" y="2257425"/>
            <a:ext cx="2357438" cy="22860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2781300" y="1785938"/>
            <a:ext cx="3571875" cy="3257550"/>
          </a:xfrm>
          <a:prstGeom prst="line">
            <a:avLst/>
          </a:prstGeom>
          <a:ln w="3810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/>
          <p:cNvCxnSpPr/>
          <p:nvPr/>
        </p:nvCxnSpPr>
        <p:spPr>
          <a:xfrm rot="5400000" flipH="1" flipV="1">
            <a:off x="2767013" y="1771650"/>
            <a:ext cx="3571875" cy="3286125"/>
          </a:xfrm>
          <a:prstGeom prst="line">
            <a:avLst/>
          </a:prstGeom>
          <a:ln w="3810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troomdiagram: Of 36"/>
          <p:cNvSpPr/>
          <p:nvPr/>
        </p:nvSpPr>
        <p:spPr>
          <a:xfrm rot="13296813">
            <a:off x="2143125" y="928688"/>
            <a:ext cx="4857750" cy="5000625"/>
          </a:xfrm>
          <a:prstGeom prst="flowChartOr">
            <a:avLst/>
          </a:prstGeom>
          <a:noFill/>
          <a:ln w="438150">
            <a:solidFill>
              <a:srgbClr val="FFCC00"/>
            </a:solidFill>
          </a:ln>
          <a:effectLst>
            <a:outerShdw blurRad="50800" dist="50800" sx="1000" sy="1000" algn="ctr" rotWithShape="0">
              <a:srgbClr val="FFFFF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51" name="Punthaak 50"/>
          <p:cNvSpPr/>
          <p:nvPr/>
        </p:nvSpPr>
        <p:spPr>
          <a:xfrm rot="7869256">
            <a:off x="5185569" y="4261644"/>
            <a:ext cx="1363662" cy="476250"/>
          </a:xfrm>
          <a:prstGeom prst="chevron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52" name="Punthaak 51"/>
          <p:cNvSpPr/>
          <p:nvPr/>
        </p:nvSpPr>
        <p:spPr>
          <a:xfrm rot="2648576">
            <a:off x="5180013" y="1993900"/>
            <a:ext cx="1228725" cy="476250"/>
          </a:xfrm>
          <a:prstGeom prst="chevron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53" name="Punthaak 52"/>
          <p:cNvSpPr/>
          <p:nvPr/>
        </p:nvSpPr>
        <p:spPr>
          <a:xfrm rot="13219013">
            <a:off x="2754313" y="4413250"/>
            <a:ext cx="1314450" cy="476250"/>
          </a:xfrm>
          <a:prstGeom prst="chevron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54" name="Punthaak 53"/>
          <p:cNvSpPr/>
          <p:nvPr/>
        </p:nvSpPr>
        <p:spPr>
          <a:xfrm rot="18709363">
            <a:off x="2665412" y="1936751"/>
            <a:ext cx="1330325" cy="476250"/>
          </a:xfrm>
          <a:prstGeom prst="chevron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8204" name="Rectangle 3"/>
          <p:cNvSpPr>
            <a:spLocks noChangeArrowheads="1"/>
          </p:cNvSpPr>
          <p:nvPr/>
        </p:nvSpPr>
        <p:spPr bwMode="auto">
          <a:xfrm>
            <a:off x="314325" y="1905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000" b="1">
                <a:solidFill>
                  <a:srgbClr val="FF6600"/>
                </a:solidFill>
              </a:rPr>
              <a:t>…Waarin aarde als bezinnings- en leermoment altijd als kop en staart van elke fase fungeert</a:t>
            </a:r>
            <a:endParaRPr lang="en-GB" sz="2000" b="1">
              <a:solidFill>
                <a:srgbClr val="FF6600"/>
              </a:solidFill>
            </a:endParaRPr>
          </a:p>
        </p:txBody>
      </p:sp>
      <p:sp>
        <p:nvSpPr>
          <p:cNvPr id="8205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800" b="1">
                <a:solidFill>
                  <a:srgbClr val="FF6600"/>
                </a:solidFill>
              </a:rPr>
              <a:t>De vijf windrichtingen</a:t>
            </a:r>
            <a:endParaRPr lang="en-GB" sz="2800" b="1">
              <a:solidFill>
                <a:srgbClr val="FF6600"/>
              </a:solidFill>
            </a:endParaRP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 rot="10800000" flipH="1" flipV="1">
            <a:off x="7553325" y="4495800"/>
            <a:ext cx="14478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nl-NL" sz="3200">
                <a:solidFill>
                  <a:schemeClr val="bg1"/>
                </a:solidFill>
                <a:latin typeface="Arial" charset="0"/>
              </a:rPr>
              <a:t>Metaal</a:t>
            </a:r>
            <a:endParaRPr lang="en-GB" sz="32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 rot="10800000" flipH="1" flipV="1">
            <a:off x="214313" y="4554538"/>
            <a:ext cx="160020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nl-NL" sz="3200">
                <a:solidFill>
                  <a:schemeClr val="bg1"/>
                </a:solidFill>
                <a:latin typeface="Arial" charset="0"/>
              </a:rPr>
              <a:t>Water</a:t>
            </a:r>
            <a:r>
              <a:rPr lang="nl-NL">
                <a:solidFill>
                  <a:schemeClr val="bg1"/>
                </a:solidFill>
                <a:latin typeface="Arial" charset="0"/>
              </a:rPr>
              <a:t>.              </a:t>
            </a:r>
            <a:endParaRPr lang="nl-NL">
              <a:latin typeface="Arial" charset="0"/>
            </a:endParaRPr>
          </a:p>
        </p:txBody>
      </p:sp>
      <p:sp>
        <p:nvSpPr>
          <p:cNvPr id="9222" name="Tekstvak 13"/>
          <p:cNvSpPr txBox="1">
            <a:spLocks noChangeArrowheads="1"/>
          </p:cNvSpPr>
          <p:nvPr/>
        </p:nvSpPr>
        <p:spPr bwMode="auto">
          <a:xfrm>
            <a:off x="3786188" y="4833938"/>
            <a:ext cx="1785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>
                <a:solidFill>
                  <a:srgbClr val="FFFFFF"/>
                </a:solidFill>
              </a:rPr>
              <a:t>NOORD</a:t>
            </a:r>
          </a:p>
        </p:txBody>
      </p:sp>
      <p:sp>
        <p:nvSpPr>
          <p:cNvPr id="9223" name="Tekstvak 14"/>
          <p:cNvSpPr txBox="1">
            <a:spLocks noChangeArrowheads="1"/>
          </p:cNvSpPr>
          <p:nvPr/>
        </p:nvSpPr>
        <p:spPr bwMode="auto">
          <a:xfrm>
            <a:off x="2214563" y="3071813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OOST</a:t>
            </a:r>
          </a:p>
        </p:txBody>
      </p:sp>
      <p:sp>
        <p:nvSpPr>
          <p:cNvPr id="9224" name="Tekstvak 15"/>
          <p:cNvSpPr txBox="1">
            <a:spLocks noChangeArrowheads="1"/>
          </p:cNvSpPr>
          <p:nvPr/>
        </p:nvSpPr>
        <p:spPr bwMode="auto">
          <a:xfrm>
            <a:off x="4000500" y="1357313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>
                <a:solidFill>
                  <a:srgbClr val="FFFFFF"/>
                </a:solidFill>
              </a:rPr>
              <a:t>ZUID</a:t>
            </a:r>
          </a:p>
        </p:txBody>
      </p:sp>
      <p:sp>
        <p:nvSpPr>
          <p:cNvPr id="9225" name="Tekstvak 16"/>
          <p:cNvSpPr txBox="1">
            <a:spLocks noChangeArrowheads="1"/>
          </p:cNvSpPr>
          <p:nvPr/>
        </p:nvSpPr>
        <p:spPr bwMode="auto">
          <a:xfrm>
            <a:off x="5643563" y="3071813"/>
            <a:ext cx="1643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>
                <a:solidFill>
                  <a:schemeClr val="bg1"/>
                </a:solidFill>
              </a:rPr>
              <a:t>WEST</a:t>
            </a:r>
          </a:p>
        </p:txBody>
      </p:sp>
      <p:sp>
        <p:nvSpPr>
          <p:cNvPr id="9226" name="Tekstvak 17"/>
          <p:cNvSpPr txBox="1">
            <a:spLocks noChangeArrowheads="1"/>
          </p:cNvSpPr>
          <p:nvPr/>
        </p:nvSpPr>
        <p:spPr bwMode="auto">
          <a:xfrm>
            <a:off x="3357563" y="3119438"/>
            <a:ext cx="2071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   MIDDEN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800" b="1">
                <a:solidFill>
                  <a:srgbClr val="FF6600"/>
                </a:solidFill>
              </a:rPr>
              <a:t>de vijf seizoenen</a:t>
            </a:r>
            <a:endParaRPr lang="en-GB" sz="2800" b="1">
              <a:solidFill>
                <a:srgbClr val="FF6600"/>
              </a:solidFill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 rot="10800000" flipH="1" flipV="1">
            <a:off x="7553325" y="4495800"/>
            <a:ext cx="14478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nl-NL" sz="3200">
                <a:solidFill>
                  <a:schemeClr val="bg1"/>
                </a:solidFill>
                <a:latin typeface="Arial" charset="0"/>
              </a:rPr>
              <a:t>Metaal</a:t>
            </a:r>
            <a:endParaRPr lang="en-GB" sz="32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 rot="10800000" flipH="1" flipV="1">
            <a:off x="214313" y="4554538"/>
            <a:ext cx="160020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nl-NL" sz="3200">
                <a:solidFill>
                  <a:schemeClr val="bg1"/>
                </a:solidFill>
                <a:latin typeface="Arial" charset="0"/>
              </a:rPr>
              <a:t>Water</a:t>
            </a:r>
            <a:r>
              <a:rPr lang="nl-NL">
                <a:solidFill>
                  <a:schemeClr val="bg1"/>
                </a:solidFill>
                <a:latin typeface="Arial" charset="0"/>
              </a:rPr>
              <a:t>.              </a:t>
            </a:r>
            <a:endParaRPr lang="nl-NL">
              <a:latin typeface="Arial" charset="0"/>
            </a:endParaRPr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6963" y="1343025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kstvak 13"/>
          <p:cNvSpPr txBox="1">
            <a:spLocks noChangeArrowheads="1"/>
          </p:cNvSpPr>
          <p:nvPr/>
        </p:nvSpPr>
        <p:spPr bwMode="auto">
          <a:xfrm>
            <a:off x="4071938" y="5405438"/>
            <a:ext cx="2214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>
                <a:solidFill>
                  <a:srgbClr val="FFFFFF"/>
                </a:solidFill>
              </a:rPr>
              <a:t>WINTER</a:t>
            </a:r>
          </a:p>
        </p:txBody>
      </p:sp>
      <p:sp>
        <p:nvSpPr>
          <p:cNvPr id="10247" name="Tekstvak 14"/>
          <p:cNvSpPr txBox="1">
            <a:spLocks noChangeArrowheads="1"/>
          </p:cNvSpPr>
          <p:nvPr/>
        </p:nvSpPr>
        <p:spPr bwMode="auto">
          <a:xfrm>
            <a:off x="2428875" y="3548063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LENTE</a:t>
            </a:r>
          </a:p>
        </p:txBody>
      </p:sp>
      <p:sp>
        <p:nvSpPr>
          <p:cNvPr id="10248" name="Tekstvak 15"/>
          <p:cNvSpPr txBox="1">
            <a:spLocks noChangeArrowheads="1"/>
          </p:cNvSpPr>
          <p:nvPr/>
        </p:nvSpPr>
        <p:spPr bwMode="auto">
          <a:xfrm>
            <a:off x="4000500" y="1785938"/>
            <a:ext cx="2214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>
                <a:solidFill>
                  <a:srgbClr val="FFFFFF"/>
                </a:solidFill>
              </a:rPr>
              <a:t>ZOMER</a:t>
            </a:r>
          </a:p>
        </p:txBody>
      </p:sp>
      <p:sp>
        <p:nvSpPr>
          <p:cNvPr id="10249" name="Tekstvak 16"/>
          <p:cNvSpPr txBox="1">
            <a:spLocks noChangeArrowheads="1"/>
          </p:cNvSpPr>
          <p:nvPr/>
        </p:nvSpPr>
        <p:spPr bwMode="auto">
          <a:xfrm>
            <a:off x="5786438" y="3548063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HERFST</a:t>
            </a:r>
          </a:p>
        </p:txBody>
      </p:sp>
      <p:sp>
        <p:nvSpPr>
          <p:cNvPr id="10250" name="Tekstvak 17"/>
          <p:cNvSpPr txBox="1">
            <a:spLocks noChangeArrowheads="1"/>
          </p:cNvSpPr>
          <p:nvPr/>
        </p:nvSpPr>
        <p:spPr bwMode="auto">
          <a:xfrm>
            <a:off x="3857625" y="3548063"/>
            <a:ext cx="207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800"/>
              <a:t>NAZOMER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1267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BDFE6A-8C04-4B56-8CFD-2F99CC3D7F98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kstvak 4"/>
          <p:cNvSpPr txBox="1">
            <a:spLocks noChangeArrowheads="1"/>
          </p:cNvSpPr>
          <p:nvPr/>
        </p:nvSpPr>
        <p:spPr bwMode="auto">
          <a:xfrm>
            <a:off x="1214438" y="50720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11270" name="Tijdelijke aanduiding voor dianummer 3"/>
          <p:cNvSpPr txBox="1">
            <a:spLocks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63E98C3-BD65-482F-B4F1-66A9EFE5E9CB}" type="slidenum">
              <a:rPr lang="en-US" sz="1000"/>
              <a:pPr algn="r"/>
              <a:t>8</a:t>
            </a:fld>
            <a:endParaRPr lang="en-US" sz="1000"/>
          </a:p>
        </p:txBody>
      </p:sp>
      <p:sp>
        <p:nvSpPr>
          <p:cNvPr id="11271" name="Tekstvak 7"/>
          <p:cNvSpPr txBox="1">
            <a:spLocks noChangeArrowheads="1"/>
          </p:cNvSpPr>
          <p:nvPr/>
        </p:nvSpPr>
        <p:spPr bwMode="auto">
          <a:xfrm>
            <a:off x="5072063" y="7858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11272" name="Tekstvak 8"/>
          <p:cNvSpPr txBox="1">
            <a:spLocks noChangeArrowheads="1"/>
          </p:cNvSpPr>
          <p:nvPr/>
        </p:nvSpPr>
        <p:spPr bwMode="auto">
          <a:xfrm>
            <a:off x="2571750" y="7858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11273" name="Tekstvak 9"/>
          <p:cNvSpPr txBox="1">
            <a:spLocks noChangeArrowheads="1"/>
          </p:cNvSpPr>
          <p:nvPr/>
        </p:nvSpPr>
        <p:spPr bwMode="auto">
          <a:xfrm>
            <a:off x="571500" y="15716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11274" name="Tekstvak 10"/>
          <p:cNvSpPr txBox="1">
            <a:spLocks noChangeArrowheads="1"/>
          </p:cNvSpPr>
          <p:nvPr/>
        </p:nvSpPr>
        <p:spPr bwMode="auto">
          <a:xfrm>
            <a:off x="428625" y="27336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11275" name="Tekstvak 11"/>
          <p:cNvSpPr txBox="1">
            <a:spLocks noChangeArrowheads="1"/>
          </p:cNvSpPr>
          <p:nvPr/>
        </p:nvSpPr>
        <p:spPr bwMode="auto">
          <a:xfrm>
            <a:off x="1428750" y="40005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11276" name="Tekstvak 12"/>
          <p:cNvSpPr txBox="1">
            <a:spLocks noChangeArrowheads="1"/>
          </p:cNvSpPr>
          <p:nvPr/>
        </p:nvSpPr>
        <p:spPr bwMode="auto">
          <a:xfrm>
            <a:off x="6429375" y="14478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11277" name="Tekstvak 13"/>
          <p:cNvSpPr txBox="1">
            <a:spLocks noChangeArrowheads="1"/>
          </p:cNvSpPr>
          <p:nvPr/>
        </p:nvSpPr>
        <p:spPr bwMode="auto">
          <a:xfrm>
            <a:off x="6572250" y="5091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11278" name="Tekstvak 14"/>
          <p:cNvSpPr txBox="1">
            <a:spLocks noChangeArrowheads="1"/>
          </p:cNvSpPr>
          <p:nvPr/>
        </p:nvSpPr>
        <p:spPr bwMode="auto">
          <a:xfrm>
            <a:off x="2500313" y="57340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11279" name="Tekstvak 15"/>
          <p:cNvSpPr txBox="1">
            <a:spLocks noChangeArrowheads="1"/>
          </p:cNvSpPr>
          <p:nvPr/>
        </p:nvSpPr>
        <p:spPr bwMode="auto">
          <a:xfrm>
            <a:off x="7000875" y="26622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11280" name="Tekstvak 16"/>
          <p:cNvSpPr txBox="1">
            <a:spLocks noChangeArrowheads="1"/>
          </p:cNvSpPr>
          <p:nvPr/>
        </p:nvSpPr>
        <p:spPr bwMode="auto">
          <a:xfrm>
            <a:off x="7000875" y="3948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11281" name="Tekstvak 17"/>
          <p:cNvSpPr txBox="1">
            <a:spLocks noChangeArrowheads="1"/>
          </p:cNvSpPr>
          <p:nvPr/>
        </p:nvSpPr>
        <p:spPr bwMode="auto">
          <a:xfrm>
            <a:off x="5000625" y="57150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1282" name="Rectangle 3"/>
          <p:cNvSpPr>
            <a:spLocks noChangeArrowheads="1"/>
          </p:cNvSpPr>
          <p:nvPr/>
        </p:nvSpPr>
        <p:spPr bwMode="auto">
          <a:xfrm>
            <a:off x="228600" y="71438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800" b="1">
                <a:solidFill>
                  <a:srgbClr val="FF6600"/>
                </a:solidFill>
              </a:rPr>
              <a:t>De creatiespiraal (volgens M. Knoope)</a:t>
            </a:r>
            <a:endParaRPr lang="en-GB" sz="2800" b="1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785813" y="-71438"/>
            <a:ext cx="7643812" cy="83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l-NL" sz="2400" b="1">
                <a:solidFill>
                  <a:srgbClr val="FF6600"/>
                </a:solidFill>
              </a:rPr>
              <a:t>de vijf levensvragen </a:t>
            </a:r>
            <a:endParaRPr lang="en-GB" sz="2400" b="1">
              <a:solidFill>
                <a:srgbClr val="FF6600"/>
              </a:solidFill>
            </a:endParaRPr>
          </a:p>
        </p:txBody>
      </p:sp>
      <p:grpSp>
        <p:nvGrpSpPr>
          <p:cNvPr id="12291" name="Groep 24"/>
          <p:cNvGrpSpPr>
            <a:grpSpLocks/>
          </p:cNvGrpSpPr>
          <p:nvPr/>
        </p:nvGrpSpPr>
        <p:grpSpPr bwMode="auto">
          <a:xfrm>
            <a:off x="214313" y="928688"/>
            <a:ext cx="8786812" cy="4943475"/>
            <a:chOff x="214313" y="928670"/>
            <a:chExt cx="8786812" cy="4943475"/>
          </a:xfrm>
        </p:grpSpPr>
        <p:sp>
          <p:nvSpPr>
            <p:cNvPr id="12306" name="Rectangle 6"/>
            <p:cNvSpPr>
              <a:spLocks noChangeArrowheads="1"/>
            </p:cNvSpPr>
            <p:nvPr/>
          </p:nvSpPr>
          <p:spPr bwMode="auto">
            <a:xfrm rot="10800000" flipH="1" flipV="1">
              <a:off x="7553325" y="4495800"/>
              <a:ext cx="1447800" cy="5794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l-NL" sz="3200">
                  <a:solidFill>
                    <a:schemeClr val="bg1"/>
                  </a:solidFill>
                  <a:latin typeface="Arial" charset="0"/>
                </a:rPr>
                <a:t>Metaal</a:t>
              </a:r>
              <a:endParaRPr lang="en-GB" sz="32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12307" name="Rectangle 7"/>
            <p:cNvSpPr>
              <a:spLocks noChangeArrowheads="1"/>
            </p:cNvSpPr>
            <p:nvPr/>
          </p:nvSpPr>
          <p:spPr bwMode="auto">
            <a:xfrm rot="10800000" flipH="1" flipV="1">
              <a:off x="214313" y="4554538"/>
              <a:ext cx="1600200" cy="57943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nl-NL" sz="3200">
                  <a:solidFill>
                    <a:schemeClr val="bg1"/>
                  </a:solidFill>
                  <a:latin typeface="Arial" charset="0"/>
                </a:rPr>
                <a:t>Water</a:t>
              </a:r>
              <a:r>
                <a:rPr lang="nl-NL">
                  <a:solidFill>
                    <a:schemeClr val="bg1"/>
                  </a:solidFill>
                  <a:latin typeface="Arial" charset="0"/>
                </a:rPr>
                <a:t>.              </a:t>
              </a:r>
              <a:endParaRPr lang="nl-NL">
                <a:latin typeface="Arial" charset="0"/>
              </a:endParaRPr>
            </a:p>
          </p:txBody>
        </p:sp>
        <p:pic>
          <p:nvPicPr>
            <p:cNvPr id="1230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3108" y="928670"/>
              <a:ext cx="4991100" cy="494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9" name="Tekstvak 13"/>
            <p:cNvSpPr txBox="1">
              <a:spLocks noChangeArrowheads="1"/>
            </p:cNvSpPr>
            <p:nvPr/>
          </p:nvSpPr>
          <p:spPr bwMode="auto">
            <a:xfrm>
              <a:off x="3643306" y="4572008"/>
              <a:ext cx="221456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2000" b="1">
                  <a:solidFill>
                    <a:srgbClr val="FFFFFF"/>
                  </a:solidFill>
                </a:rPr>
                <a:t>Wie ben ik en wat wil ik?</a:t>
              </a:r>
            </a:p>
          </p:txBody>
        </p:sp>
        <p:sp>
          <p:nvSpPr>
            <p:cNvPr id="12310" name="Tekstvak 14"/>
            <p:cNvSpPr txBox="1">
              <a:spLocks noChangeArrowheads="1"/>
            </p:cNvSpPr>
            <p:nvPr/>
          </p:nvSpPr>
          <p:spPr bwMode="auto">
            <a:xfrm>
              <a:off x="2214546" y="3071810"/>
              <a:ext cx="1571625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2000" b="1"/>
                <a:t>Wat kan ik?</a:t>
              </a:r>
            </a:p>
          </p:txBody>
        </p:sp>
        <p:sp>
          <p:nvSpPr>
            <p:cNvPr id="12311" name="Tekstvak 15"/>
            <p:cNvSpPr txBox="1">
              <a:spLocks noChangeArrowheads="1"/>
            </p:cNvSpPr>
            <p:nvPr/>
          </p:nvSpPr>
          <p:spPr bwMode="auto">
            <a:xfrm>
              <a:off x="3571882" y="1285860"/>
              <a:ext cx="200025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2000" b="1">
                  <a:solidFill>
                    <a:srgbClr val="FFFFFF"/>
                  </a:solidFill>
                </a:rPr>
                <a:t>Hoe bereik ik dat?</a:t>
              </a:r>
            </a:p>
          </p:txBody>
        </p:sp>
        <p:sp>
          <p:nvSpPr>
            <p:cNvPr id="12312" name="Tekstvak 16"/>
            <p:cNvSpPr txBox="1">
              <a:spLocks noChangeArrowheads="1"/>
            </p:cNvSpPr>
            <p:nvPr/>
          </p:nvSpPr>
          <p:spPr bwMode="auto">
            <a:xfrm>
              <a:off x="5286380" y="2748503"/>
              <a:ext cx="1857375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2000" b="1">
                  <a:solidFill>
                    <a:schemeClr val="bg1"/>
                  </a:solidFill>
                </a:rPr>
                <a:t>Wat is  mijn     batig saldo?</a:t>
              </a:r>
            </a:p>
          </p:txBody>
        </p:sp>
        <p:sp>
          <p:nvSpPr>
            <p:cNvPr id="12313" name="Tekstvak 17"/>
            <p:cNvSpPr txBox="1">
              <a:spLocks noChangeArrowheads="1"/>
            </p:cNvSpPr>
            <p:nvPr/>
          </p:nvSpPr>
          <p:spPr bwMode="auto">
            <a:xfrm>
              <a:off x="3571868" y="2571744"/>
              <a:ext cx="2071688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2000" b="1"/>
                <a:t>Hoe integreer    ik mijn ervaringen?</a:t>
              </a:r>
            </a:p>
          </p:txBody>
        </p:sp>
      </p:grpSp>
      <p:sp>
        <p:nvSpPr>
          <p:cNvPr id="12292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2293" name="Tekstvak 4"/>
          <p:cNvSpPr txBox="1">
            <a:spLocks noChangeArrowheads="1"/>
          </p:cNvSpPr>
          <p:nvPr/>
        </p:nvSpPr>
        <p:spPr bwMode="auto">
          <a:xfrm>
            <a:off x="1214438" y="50720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12294" name="Tekstvak 7"/>
          <p:cNvSpPr txBox="1">
            <a:spLocks noChangeArrowheads="1"/>
          </p:cNvSpPr>
          <p:nvPr/>
        </p:nvSpPr>
        <p:spPr bwMode="auto">
          <a:xfrm>
            <a:off x="5072063" y="7858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12295" name="Tekstvak 8"/>
          <p:cNvSpPr txBox="1">
            <a:spLocks noChangeArrowheads="1"/>
          </p:cNvSpPr>
          <p:nvPr/>
        </p:nvSpPr>
        <p:spPr bwMode="auto">
          <a:xfrm>
            <a:off x="2571750" y="7858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12296" name="Tekstvak 9"/>
          <p:cNvSpPr txBox="1">
            <a:spLocks noChangeArrowheads="1"/>
          </p:cNvSpPr>
          <p:nvPr/>
        </p:nvSpPr>
        <p:spPr bwMode="auto">
          <a:xfrm>
            <a:off x="571500" y="15716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12297" name="Tekstvak 10"/>
          <p:cNvSpPr txBox="1">
            <a:spLocks noChangeArrowheads="1"/>
          </p:cNvSpPr>
          <p:nvPr/>
        </p:nvSpPr>
        <p:spPr bwMode="auto">
          <a:xfrm>
            <a:off x="428625" y="27336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12298" name="Tekstvak 11"/>
          <p:cNvSpPr txBox="1">
            <a:spLocks noChangeArrowheads="1"/>
          </p:cNvSpPr>
          <p:nvPr/>
        </p:nvSpPr>
        <p:spPr bwMode="auto">
          <a:xfrm>
            <a:off x="1428750" y="40005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12299" name="Tekstvak 12"/>
          <p:cNvSpPr txBox="1">
            <a:spLocks noChangeArrowheads="1"/>
          </p:cNvSpPr>
          <p:nvPr/>
        </p:nvSpPr>
        <p:spPr bwMode="auto">
          <a:xfrm>
            <a:off x="6429375" y="14478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12300" name="Tekstvak 13"/>
          <p:cNvSpPr txBox="1">
            <a:spLocks noChangeArrowheads="1"/>
          </p:cNvSpPr>
          <p:nvPr/>
        </p:nvSpPr>
        <p:spPr bwMode="auto">
          <a:xfrm>
            <a:off x="6572250" y="5091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12301" name="Tekstvak 14"/>
          <p:cNvSpPr txBox="1">
            <a:spLocks noChangeArrowheads="1"/>
          </p:cNvSpPr>
          <p:nvPr/>
        </p:nvSpPr>
        <p:spPr bwMode="auto">
          <a:xfrm>
            <a:off x="2500313" y="57340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12302" name="Tekstvak 15"/>
          <p:cNvSpPr txBox="1">
            <a:spLocks noChangeArrowheads="1"/>
          </p:cNvSpPr>
          <p:nvPr/>
        </p:nvSpPr>
        <p:spPr bwMode="auto">
          <a:xfrm>
            <a:off x="7000875" y="26622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12303" name="Tekstvak 16"/>
          <p:cNvSpPr txBox="1">
            <a:spLocks noChangeArrowheads="1"/>
          </p:cNvSpPr>
          <p:nvPr/>
        </p:nvSpPr>
        <p:spPr bwMode="auto">
          <a:xfrm>
            <a:off x="7000875" y="3948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12304" name="Tekstvak 17"/>
          <p:cNvSpPr txBox="1">
            <a:spLocks noChangeArrowheads="1"/>
          </p:cNvSpPr>
          <p:nvPr/>
        </p:nvSpPr>
        <p:spPr bwMode="auto">
          <a:xfrm>
            <a:off x="5286375" y="57150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2305" name="Tijdelijke aanduiding voor voettekst 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jdelijke aanduiding voor voettekst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2007 all rights reserved</a:t>
            </a:r>
          </a:p>
        </p:txBody>
      </p:sp>
      <p:sp>
        <p:nvSpPr>
          <p:cNvPr id="3077" name="Tijdelijke aanduiding voor dianumm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56F926-1A15-4FE0-A5C0-DCB8137E56DC}" type="slidenum">
              <a:rPr lang="en-US" smtClean="0"/>
              <a:pPr/>
              <a:t>10</a:t>
            </a:fld>
            <a:endParaRPr lang="en-US" smtClean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47800" y="152400"/>
          <a:ext cx="6096000" cy="2062163"/>
        </p:xfrm>
        <a:graphic>
          <a:graphicData uri="http://schemas.openxmlformats.org/presentationml/2006/ole">
            <p:oleObj spid="_x0000_s3074" name="Bitmapafbeelding" r:id="rId4" imgW="10866667" imgH="3677163" progId="Paint.Picture">
              <p:embed/>
            </p:oleObj>
          </a:graphicData>
        </a:graphic>
      </p:graphicFrame>
      <p:graphicFrame>
        <p:nvGraphicFramePr>
          <p:cNvPr id="99396" name="Group 68"/>
          <p:cNvGraphicFramePr>
            <a:graphicFrameLocks noGrp="1"/>
          </p:cNvGraphicFramePr>
          <p:nvPr/>
        </p:nvGraphicFramePr>
        <p:xfrm>
          <a:off x="539750" y="2362200"/>
          <a:ext cx="6985000" cy="2951100"/>
        </p:xfrm>
        <a:graphic>
          <a:graphicData uri="http://schemas.openxmlformats.org/drawingml/2006/table">
            <a:tbl>
              <a:tblPr/>
              <a:tblGrid>
                <a:gridCol w="936625"/>
                <a:gridCol w="1038225"/>
                <a:gridCol w="990600"/>
                <a:gridCol w="990600"/>
                <a:gridCol w="990600"/>
                <a:gridCol w="533400"/>
                <a:gridCol w="568325"/>
                <a:gridCol w="936625"/>
              </a:tblGrid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REGULATIE-CIRCUIT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ELEMENT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LO  /  DI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METAAL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M / MP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AARDE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 / DU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VUUR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 / 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WATER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 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   VU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UR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G / 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HOUT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>
                        <a:alpha val="50000"/>
                      </a:srgbClr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BIOCHE-MISCHE FUNCTIE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IMMUUN- LYMFE-SYSTEEM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Ph, VEGETATI-VUM, KH-STOFW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EMOTIONELE REGULATIE, DOOR-BLOEDING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ONTGIFTING EN  REGULATIE VLOEISTOF-FEN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BLOED-DRUK EN CIRCULATIE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ENDOCRINUM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PROTEINE- EN VET-METABO-LISME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>
                        <a:alpha val="50000"/>
                      </a:srgbClr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T</a:t>
                      </a:r>
                      <a:r>
                        <a:rPr kumimoji="0" lang="nl-N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HEMATIEK</a:t>
                      </a:r>
                      <a:endParaRPr kumimoji="0" lang="en-GB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ZICH UITEN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ERVAREN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(H)ERKENNEN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OVERLEVEN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WE-TEN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CON</a:t>
                      </a: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</a:t>
                      </a: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CEP</a:t>
                      </a: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</a:t>
                      </a: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HANDELEN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>
                        <a:alpha val="50000"/>
                      </a:srgb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EMOTIES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VERDRIET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BEZORGDHEID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VREUGDE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ANGST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PA-THOS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DRA-MA-TIEK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ARRO-GANTIE</a:t>
                      </a:r>
                      <a:endParaRPr kumimoji="0" lang="en-GB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nl-N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WOEDE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3125" name="Group 65"/>
          <p:cNvGrpSpPr>
            <a:grpSpLocks/>
          </p:cNvGrpSpPr>
          <p:nvPr/>
        </p:nvGrpSpPr>
        <p:grpSpPr bwMode="auto">
          <a:xfrm>
            <a:off x="20638" y="6262688"/>
            <a:ext cx="1263650" cy="595312"/>
            <a:chOff x="-48" y="3648"/>
            <a:chExt cx="796" cy="375"/>
          </a:xfrm>
        </p:grpSpPr>
        <p:graphicFrame>
          <p:nvGraphicFramePr>
            <p:cNvPr id="3075" name="Object 66"/>
            <p:cNvGraphicFramePr>
              <a:graphicFrameLocks noChangeAspect="1"/>
            </p:cNvGraphicFramePr>
            <p:nvPr/>
          </p:nvGraphicFramePr>
          <p:xfrm>
            <a:off x="48" y="3648"/>
            <a:ext cx="700" cy="359"/>
          </p:xfrm>
          <a:graphic>
            <a:graphicData uri="http://schemas.openxmlformats.org/presentationml/2006/ole">
              <p:oleObj spid="_x0000_s3075" name="Photo Editor Photo" r:id="rId5" imgW="5877745" imgH="3010320" progId="MSPhotoEd.3">
                <p:embed/>
              </p:oleObj>
            </a:graphicData>
          </a:graphic>
        </p:graphicFrame>
        <p:sp>
          <p:nvSpPr>
            <p:cNvPr id="3126" name="Rectangle 67"/>
            <p:cNvSpPr>
              <a:spLocks noChangeArrowheads="1"/>
            </p:cNvSpPr>
            <p:nvPr/>
          </p:nvSpPr>
          <p:spPr bwMode="auto">
            <a:xfrm>
              <a:off x="-48" y="3792"/>
              <a:ext cx="6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solidFill>
                    <a:srgbClr val="339966"/>
                  </a:solidFill>
                  <a:latin typeface="Arial" charset="0"/>
                  <a:cs typeface="Times New Roman" pitchFamily="18" charset="0"/>
                  <a:sym typeface="Symbol" pitchFamily="18" charset="2"/>
                </a:rPr>
                <a:t></a:t>
              </a:r>
              <a:r>
                <a:rPr lang="en-US" b="1">
                  <a:solidFill>
                    <a:srgbClr val="339966"/>
                  </a:solidFill>
                  <a:latin typeface="Arial" charset="0"/>
                  <a:cs typeface="Times New Roman" pitchFamily="18" charset="0"/>
                  <a:sym typeface="Symbol" pitchFamily="18" charset="2"/>
                </a:rPr>
                <a:t>    </a:t>
              </a:r>
              <a:r>
                <a:rPr lang="en-GB" sz="1400">
                  <a:solidFill>
                    <a:srgbClr val="009900"/>
                  </a:solidFill>
                  <a:latin typeface="Arial" charset="0"/>
                </a:rPr>
                <a:t> </a:t>
              </a:r>
              <a:r>
                <a:rPr lang="en-US" sz="1400">
                  <a:solidFill>
                    <a:srgbClr val="009900"/>
                  </a:solidFill>
                  <a:latin typeface="Arial" charset="0"/>
                </a:rPr>
                <a:t>         </a:t>
              </a:r>
              <a:endParaRPr lang="en-GB" sz="1200" b="1">
                <a:solidFill>
                  <a:srgbClr val="009900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3315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94DD1E-3233-4B49-B236-7200624757DC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kstvak 4"/>
          <p:cNvSpPr txBox="1">
            <a:spLocks noChangeArrowheads="1"/>
          </p:cNvSpPr>
          <p:nvPr/>
        </p:nvSpPr>
        <p:spPr bwMode="auto">
          <a:xfrm>
            <a:off x="1214438" y="50720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13318" name="Tijdelijke aanduiding voor dianummer 3"/>
          <p:cNvSpPr txBox="1">
            <a:spLocks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28901D-2AAB-452E-B980-3AFFA158DEC3}" type="slidenum">
              <a:rPr lang="en-US" sz="1000"/>
              <a:pPr algn="r"/>
              <a:t>11</a:t>
            </a:fld>
            <a:endParaRPr lang="en-US" sz="1000"/>
          </a:p>
        </p:txBody>
      </p:sp>
      <p:sp>
        <p:nvSpPr>
          <p:cNvPr id="13319" name="Tekstvak 7"/>
          <p:cNvSpPr txBox="1">
            <a:spLocks noChangeArrowheads="1"/>
          </p:cNvSpPr>
          <p:nvPr/>
        </p:nvSpPr>
        <p:spPr bwMode="auto">
          <a:xfrm>
            <a:off x="5643563" y="7858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13320" name="Tekstvak 8"/>
          <p:cNvSpPr txBox="1">
            <a:spLocks noChangeArrowheads="1"/>
          </p:cNvSpPr>
          <p:nvPr/>
        </p:nvSpPr>
        <p:spPr bwMode="auto">
          <a:xfrm>
            <a:off x="2143125" y="733425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13321" name="Tekstvak 9"/>
          <p:cNvSpPr txBox="1">
            <a:spLocks noChangeArrowheads="1"/>
          </p:cNvSpPr>
          <p:nvPr/>
        </p:nvSpPr>
        <p:spPr bwMode="auto">
          <a:xfrm>
            <a:off x="571500" y="15716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13322" name="Tekstvak 10"/>
          <p:cNvSpPr txBox="1">
            <a:spLocks noChangeArrowheads="1"/>
          </p:cNvSpPr>
          <p:nvPr/>
        </p:nvSpPr>
        <p:spPr bwMode="auto">
          <a:xfrm>
            <a:off x="500063" y="2630488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VERTROUWEN</a:t>
            </a:r>
          </a:p>
        </p:txBody>
      </p:sp>
      <p:sp>
        <p:nvSpPr>
          <p:cNvPr id="13323" name="Tekstvak 11"/>
          <p:cNvSpPr txBox="1">
            <a:spLocks noChangeArrowheads="1"/>
          </p:cNvSpPr>
          <p:nvPr/>
        </p:nvSpPr>
        <p:spPr bwMode="auto">
          <a:xfrm>
            <a:off x="1428750" y="3714750"/>
            <a:ext cx="1285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                 VISIE </a:t>
            </a:r>
          </a:p>
        </p:txBody>
      </p:sp>
      <p:sp>
        <p:nvSpPr>
          <p:cNvPr id="13324" name="Tekstvak 12"/>
          <p:cNvSpPr txBox="1">
            <a:spLocks noChangeArrowheads="1"/>
          </p:cNvSpPr>
          <p:nvPr/>
        </p:nvSpPr>
        <p:spPr bwMode="auto">
          <a:xfrm>
            <a:off x="6429375" y="14478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13325" name="Tekstvak 13"/>
          <p:cNvSpPr txBox="1">
            <a:spLocks noChangeArrowheads="1"/>
          </p:cNvSpPr>
          <p:nvPr/>
        </p:nvSpPr>
        <p:spPr bwMode="auto">
          <a:xfrm>
            <a:off x="6572250" y="5091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13326" name="Tekstvak 14"/>
          <p:cNvSpPr txBox="1">
            <a:spLocks noChangeArrowheads="1"/>
          </p:cNvSpPr>
          <p:nvPr/>
        </p:nvSpPr>
        <p:spPr bwMode="auto">
          <a:xfrm>
            <a:off x="2428875" y="57340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13327" name="Tekstvak 15"/>
          <p:cNvSpPr txBox="1">
            <a:spLocks noChangeArrowheads="1"/>
          </p:cNvSpPr>
          <p:nvPr/>
        </p:nvSpPr>
        <p:spPr bwMode="auto">
          <a:xfrm>
            <a:off x="7000875" y="2519363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13328" name="Tekstvak 16"/>
          <p:cNvSpPr txBox="1">
            <a:spLocks noChangeArrowheads="1"/>
          </p:cNvSpPr>
          <p:nvPr/>
        </p:nvSpPr>
        <p:spPr bwMode="auto">
          <a:xfrm>
            <a:off x="7000875" y="3948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13329" name="Tekstvak 17"/>
          <p:cNvSpPr txBox="1">
            <a:spLocks noChangeArrowheads="1"/>
          </p:cNvSpPr>
          <p:nvPr/>
        </p:nvSpPr>
        <p:spPr bwMode="auto">
          <a:xfrm>
            <a:off x="5643563" y="57150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3330" name="Tekstvak 18"/>
          <p:cNvSpPr txBox="1">
            <a:spLocks noChangeArrowheads="1"/>
          </p:cNvSpPr>
          <p:nvPr/>
        </p:nvSpPr>
        <p:spPr bwMode="auto">
          <a:xfrm>
            <a:off x="2143125" y="2747963"/>
            <a:ext cx="2000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000"/>
              <a:t>0-21: BEELDEN    EN OPVAT-TINGEN</a:t>
            </a:r>
          </a:p>
        </p:txBody>
      </p:sp>
      <p:sp>
        <p:nvSpPr>
          <p:cNvPr id="13331" name="Tekstvak 19"/>
          <p:cNvSpPr txBox="1">
            <a:spLocks noChangeArrowheads="1"/>
          </p:cNvSpPr>
          <p:nvPr/>
        </p:nvSpPr>
        <p:spPr bwMode="auto">
          <a:xfrm>
            <a:off x="2928938" y="1198563"/>
            <a:ext cx="3143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000">
                <a:solidFill>
                  <a:srgbClr val="FFFFFF"/>
                </a:solidFill>
              </a:rPr>
              <a:t> 21-42:            MAATSCHAPPELIJKE   ORIËNTATIE</a:t>
            </a:r>
          </a:p>
        </p:txBody>
      </p:sp>
      <p:sp>
        <p:nvSpPr>
          <p:cNvPr id="13332" name="Tekstvak 20"/>
          <p:cNvSpPr txBox="1">
            <a:spLocks noChangeArrowheads="1"/>
          </p:cNvSpPr>
          <p:nvPr/>
        </p:nvSpPr>
        <p:spPr bwMode="auto">
          <a:xfrm>
            <a:off x="5143500" y="3105150"/>
            <a:ext cx="17859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nl-NL" sz="2000">
                <a:solidFill>
                  <a:schemeClr val="bg1"/>
                </a:solidFill>
              </a:rPr>
              <a:t>REALISA-    TIE VAN     LEVENS-     WERK</a:t>
            </a:r>
          </a:p>
        </p:txBody>
      </p:sp>
      <p:sp>
        <p:nvSpPr>
          <p:cNvPr id="13333" name="Tekstvak 21"/>
          <p:cNvSpPr txBox="1">
            <a:spLocks noChangeArrowheads="1"/>
          </p:cNvSpPr>
          <p:nvPr/>
        </p:nvSpPr>
        <p:spPr bwMode="auto">
          <a:xfrm>
            <a:off x="5634038" y="2786063"/>
            <a:ext cx="1081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nl-NL" sz="2000">
                <a:solidFill>
                  <a:schemeClr val="bg1"/>
                </a:solidFill>
              </a:rPr>
              <a:t>42-63:</a:t>
            </a:r>
          </a:p>
        </p:txBody>
      </p:sp>
      <p:sp>
        <p:nvSpPr>
          <p:cNvPr id="13334" name="Tekstvak 22"/>
          <p:cNvSpPr txBox="1">
            <a:spLocks noChangeArrowheads="1"/>
          </p:cNvSpPr>
          <p:nvPr/>
        </p:nvSpPr>
        <p:spPr bwMode="auto">
          <a:xfrm>
            <a:off x="3357563" y="4500563"/>
            <a:ext cx="2428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000">
                <a:solidFill>
                  <a:srgbClr val="FFFFFF"/>
                </a:solidFill>
              </a:rPr>
              <a:t>63-84: RECREATIE  IN WIJSHEID</a:t>
            </a:r>
          </a:p>
        </p:txBody>
      </p:sp>
      <p:sp>
        <p:nvSpPr>
          <p:cNvPr id="13335" name="Tekstvak 23"/>
          <p:cNvSpPr txBox="1">
            <a:spLocks noChangeArrowheads="1"/>
          </p:cNvSpPr>
          <p:nvPr/>
        </p:nvSpPr>
        <p:spPr bwMode="auto">
          <a:xfrm>
            <a:off x="3786188" y="3233738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 b="1"/>
              <a:t>INTEGRATIE</a:t>
            </a:r>
          </a:p>
        </p:txBody>
      </p:sp>
      <p:sp>
        <p:nvSpPr>
          <p:cNvPr id="13336" name="Text Box 11"/>
          <p:cNvSpPr txBox="1">
            <a:spLocks noChangeArrowheads="1"/>
          </p:cNvSpPr>
          <p:nvPr/>
        </p:nvSpPr>
        <p:spPr bwMode="auto">
          <a:xfrm>
            <a:off x="685800" y="381000"/>
            <a:ext cx="7772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nl-NL" sz="2000">
                <a:solidFill>
                  <a:srgbClr val="FF6600"/>
                </a:solidFill>
              </a:rPr>
              <a:t>Organische persoonlijkheids- en bedrijfsontwikkeling</a:t>
            </a:r>
            <a:endParaRPr lang="en-GB" sz="200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4339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564FBC-F0F8-44FF-B93E-F56451DCF790}" type="slidenum">
              <a:rPr lang="en-US" smtClean="0"/>
              <a:pPr/>
              <a:t>12</a:t>
            </a:fld>
            <a:endParaRPr lang="en-US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2071688" y="2786063"/>
            <a:ext cx="1714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400" b="1">
                <a:latin typeface="Comic Sans MS" pitchFamily="66" charset="0"/>
              </a:rPr>
              <a:t>De  pionier </a:t>
            </a:r>
            <a:endParaRPr lang="en-GB" sz="2400" b="1">
              <a:latin typeface="Comic Sans MS" pitchFamily="66" charset="0"/>
            </a:endParaRPr>
          </a:p>
        </p:txBody>
      </p:sp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3643313" y="1350963"/>
            <a:ext cx="20716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400">
                <a:solidFill>
                  <a:schemeClr val="bg1"/>
                </a:solidFill>
                <a:latin typeface="Comic Sans MS" pitchFamily="66" charset="0"/>
              </a:rPr>
              <a:t>De entertainer </a:t>
            </a:r>
            <a:endParaRPr lang="en-GB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343" name="Text Box 15"/>
          <p:cNvSpPr txBox="1">
            <a:spLocks noChangeArrowheads="1"/>
          </p:cNvSpPr>
          <p:nvPr/>
        </p:nvSpPr>
        <p:spPr bwMode="auto">
          <a:xfrm>
            <a:off x="3500438" y="3143250"/>
            <a:ext cx="2071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400" b="1">
                <a:latin typeface="Comic Sans MS" pitchFamily="66" charset="0"/>
              </a:rPr>
              <a:t>De werker</a:t>
            </a:r>
            <a:endParaRPr lang="en-GB" sz="2400" b="1">
              <a:latin typeface="Comic Sans MS" pitchFamily="66" charset="0"/>
            </a:endParaRPr>
          </a:p>
        </p:txBody>
      </p:sp>
      <p:sp>
        <p:nvSpPr>
          <p:cNvPr id="14344" name="Text Box 14"/>
          <p:cNvSpPr txBox="1">
            <a:spLocks noChangeArrowheads="1"/>
          </p:cNvSpPr>
          <p:nvPr/>
        </p:nvSpPr>
        <p:spPr bwMode="auto">
          <a:xfrm>
            <a:off x="5495925" y="2714625"/>
            <a:ext cx="15763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400" b="1">
                <a:solidFill>
                  <a:schemeClr val="bg1"/>
                </a:solidFill>
                <a:latin typeface="Comic Sans MS" pitchFamily="66" charset="0"/>
              </a:rPr>
              <a:t>De loyalist </a:t>
            </a:r>
            <a:endParaRPr lang="en-GB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345" name="Text Box 16"/>
          <p:cNvSpPr txBox="1">
            <a:spLocks noChangeArrowheads="1"/>
          </p:cNvSpPr>
          <p:nvPr/>
        </p:nvSpPr>
        <p:spPr bwMode="auto">
          <a:xfrm>
            <a:off x="3571875" y="4565650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400">
                <a:solidFill>
                  <a:schemeClr val="bg1"/>
                </a:solidFill>
                <a:latin typeface="Comic Sans MS" pitchFamily="66" charset="0"/>
              </a:rPr>
              <a:t>De  eenling         </a:t>
            </a:r>
            <a:endParaRPr lang="en-GB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700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0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TYPE </a:t>
            </a:r>
            <a:endParaRPr lang="en-GB" sz="20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5363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A6953B-D68E-471E-AAB5-8B0B0CB0BEB1}" type="slidenum">
              <a:rPr lang="en-US" smtClean="0"/>
              <a:pPr/>
              <a:t>13</a:t>
            </a:fld>
            <a:endParaRPr lang="en-US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12"/>
          <p:cNvSpPr txBox="1">
            <a:spLocks noChangeArrowheads="1"/>
          </p:cNvSpPr>
          <p:nvPr/>
        </p:nvSpPr>
        <p:spPr bwMode="auto">
          <a:xfrm>
            <a:off x="2071688" y="2644775"/>
            <a:ext cx="17145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De pionier Prikkelbaar-heid, ergernis, bitterheid, wrok, frustratie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15366" name="Text Box 13"/>
          <p:cNvSpPr txBox="1">
            <a:spLocks noChangeArrowheads="1"/>
          </p:cNvSpPr>
          <p:nvPr/>
        </p:nvSpPr>
        <p:spPr bwMode="auto">
          <a:xfrm>
            <a:off x="3643313" y="1350963"/>
            <a:ext cx="207168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>
                <a:solidFill>
                  <a:schemeClr val="bg1"/>
                </a:solidFill>
                <a:latin typeface="Comic Sans MS" pitchFamily="66" charset="0"/>
              </a:rPr>
              <a:t>De entertainer nerveus, praterig, gehaast, slordig, onrustig</a:t>
            </a:r>
            <a:endParaRPr lang="en-GB" sz="16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367" name="Text Box 15"/>
          <p:cNvSpPr txBox="1">
            <a:spLocks noChangeArrowheads="1"/>
          </p:cNvSpPr>
          <p:nvPr/>
        </p:nvSpPr>
        <p:spPr bwMode="auto">
          <a:xfrm>
            <a:off x="3500438" y="2901950"/>
            <a:ext cx="207168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400" b="1">
                <a:latin typeface="Comic Sans MS" pitchFamily="66" charset="0"/>
              </a:rPr>
              <a:t>De werker piekeren, zeuren, bekritiseren, herkauwen, bekrompen denken cynisme</a:t>
            </a:r>
            <a:endParaRPr lang="en-GB" sz="1400" b="1">
              <a:latin typeface="Comic Sans MS" pitchFamily="66" charset="0"/>
            </a:endParaRPr>
          </a:p>
        </p:txBody>
      </p:sp>
      <p:sp>
        <p:nvSpPr>
          <p:cNvPr id="15368" name="Text Box 14"/>
          <p:cNvSpPr txBox="1">
            <a:spLocks noChangeArrowheads="1"/>
          </p:cNvSpPr>
          <p:nvPr/>
        </p:nvSpPr>
        <p:spPr bwMode="auto">
          <a:xfrm>
            <a:off x="5495925" y="2714625"/>
            <a:ext cx="15763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De loyalist Verstarren, afstand houden, risico mijden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369" name="Text Box 16"/>
          <p:cNvSpPr txBox="1">
            <a:spLocks noChangeArrowheads="1"/>
          </p:cNvSpPr>
          <p:nvPr/>
        </p:nvSpPr>
        <p:spPr bwMode="auto">
          <a:xfrm>
            <a:off x="3571875" y="4565650"/>
            <a:ext cx="2357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>
                <a:solidFill>
                  <a:schemeClr val="bg1"/>
                </a:solidFill>
                <a:latin typeface="Comic Sans MS" pitchFamily="66" charset="0"/>
              </a:rPr>
              <a:t>De  eenling         Angst, onzekerheid, achterdocht, wantrouwen</a:t>
            </a:r>
            <a:endParaRPr lang="en-GB" sz="16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7003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0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TYPE EN STRESSREACTIES</a:t>
            </a:r>
            <a:endParaRPr lang="en-GB" sz="20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6387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DA12D3-E1BB-4C59-9804-A390B13F53AF}" type="slidenum">
              <a:rPr lang="en-US" smtClean="0"/>
              <a:pPr/>
              <a:t>14</a:t>
            </a:fld>
            <a:endParaRPr lang="en-US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5525" y="112871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ijdelijke aanduiding voor voettekst 1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6390" name="Tekstvak 4"/>
          <p:cNvSpPr txBox="1">
            <a:spLocks noChangeArrowheads="1"/>
          </p:cNvSpPr>
          <p:nvPr/>
        </p:nvSpPr>
        <p:spPr bwMode="auto">
          <a:xfrm>
            <a:off x="1366838" y="52244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16391" name="Tekstvak 7"/>
          <p:cNvSpPr txBox="1">
            <a:spLocks noChangeArrowheads="1"/>
          </p:cNvSpPr>
          <p:nvPr/>
        </p:nvSpPr>
        <p:spPr bwMode="auto">
          <a:xfrm>
            <a:off x="5224463" y="9382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16392" name="Tekstvak 8"/>
          <p:cNvSpPr txBox="1">
            <a:spLocks noChangeArrowheads="1"/>
          </p:cNvSpPr>
          <p:nvPr/>
        </p:nvSpPr>
        <p:spPr bwMode="auto">
          <a:xfrm>
            <a:off x="2724150" y="9382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16393" name="Tekstvak 9"/>
          <p:cNvSpPr txBox="1">
            <a:spLocks noChangeArrowheads="1"/>
          </p:cNvSpPr>
          <p:nvPr/>
        </p:nvSpPr>
        <p:spPr bwMode="auto">
          <a:xfrm>
            <a:off x="723900" y="17240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16394" name="Tekstvak 10"/>
          <p:cNvSpPr txBox="1">
            <a:spLocks noChangeArrowheads="1"/>
          </p:cNvSpPr>
          <p:nvPr/>
        </p:nvSpPr>
        <p:spPr bwMode="auto">
          <a:xfrm>
            <a:off x="581025" y="28860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16395" name="Tekstvak 11"/>
          <p:cNvSpPr txBox="1">
            <a:spLocks noChangeArrowheads="1"/>
          </p:cNvSpPr>
          <p:nvPr/>
        </p:nvSpPr>
        <p:spPr bwMode="auto">
          <a:xfrm>
            <a:off x="1581150" y="41529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16396" name="Tekstvak 12"/>
          <p:cNvSpPr txBox="1">
            <a:spLocks noChangeArrowheads="1"/>
          </p:cNvSpPr>
          <p:nvPr/>
        </p:nvSpPr>
        <p:spPr bwMode="auto">
          <a:xfrm>
            <a:off x="6581775" y="16002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16397" name="Tekstvak 13"/>
          <p:cNvSpPr txBox="1">
            <a:spLocks noChangeArrowheads="1"/>
          </p:cNvSpPr>
          <p:nvPr/>
        </p:nvSpPr>
        <p:spPr bwMode="auto">
          <a:xfrm>
            <a:off x="6724650" y="5243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16398" name="Tekstvak 14"/>
          <p:cNvSpPr txBox="1">
            <a:spLocks noChangeArrowheads="1"/>
          </p:cNvSpPr>
          <p:nvPr/>
        </p:nvSpPr>
        <p:spPr bwMode="auto">
          <a:xfrm>
            <a:off x="2652713" y="58864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16399" name="Tekstvak 15"/>
          <p:cNvSpPr txBox="1">
            <a:spLocks noChangeArrowheads="1"/>
          </p:cNvSpPr>
          <p:nvPr/>
        </p:nvSpPr>
        <p:spPr bwMode="auto">
          <a:xfrm>
            <a:off x="7153275" y="28146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16400" name="Tekstvak 16"/>
          <p:cNvSpPr txBox="1">
            <a:spLocks noChangeArrowheads="1"/>
          </p:cNvSpPr>
          <p:nvPr/>
        </p:nvSpPr>
        <p:spPr bwMode="auto">
          <a:xfrm>
            <a:off x="7153275" y="4100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16401" name="Tekstvak 17"/>
          <p:cNvSpPr txBox="1">
            <a:spLocks noChangeArrowheads="1"/>
          </p:cNvSpPr>
          <p:nvPr/>
        </p:nvSpPr>
        <p:spPr bwMode="auto">
          <a:xfrm>
            <a:off x="5438775" y="58674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6402" name="Tijdelijke aanduiding voor voettekst 3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6403" name="Text Box 12"/>
          <p:cNvSpPr txBox="1">
            <a:spLocks noChangeArrowheads="1"/>
          </p:cNvSpPr>
          <p:nvPr/>
        </p:nvSpPr>
        <p:spPr bwMode="auto">
          <a:xfrm>
            <a:off x="2357438" y="2714625"/>
            <a:ext cx="1571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AMBITIE, DYNAMIEK EN OPLOS-SINGS-GERICHT-HEID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128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MODUS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6405" name="Text Box 13"/>
          <p:cNvSpPr txBox="1">
            <a:spLocks noChangeArrowheads="1"/>
          </p:cNvSpPr>
          <p:nvPr/>
        </p:nvSpPr>
        <p:spPr bwMode="auto">
          <a:xfrm>
            <a:off x="3362325" y="1598613"/>
            <a:ext cx="28527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AANDACHT GENOT EN PLEZIER, CHARISMA, CONTACTGERICHT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16406" name="Text Box 15"/>
          <p:cNvSpPr txBox="1">
            <a:spLocks noChangeArrowheads="1"/>
          </p:cNvSpPr>
          <p:nvPr/>
        </p:nvSpPr>
        <p:spPr bwMode="auto">
          <a:xfrm>
            <a:off x="3857625" y="2890838"/>
            <a:ext cx="1905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GEDE-TAILLEERDE  EN STABIELE DIENSTVER-LENING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16407" name="Text Box 14"/>
          <p:cNvSpPr txBox="1">
            <a:spLocks noChangeArrowheads="1"/>
          </p:cNvSpPr>
          <p:nvPr/>
        </p:nvSpPr>
        <p:spPr bwMode="auto">
          <a:xfrm>
            <a:off x="5662613" y="2714625"/>
            <a:ext cx="14811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OBJECTI-VITEIT  ORDE EN STRUCTUUR PERFECTIE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408" name="Text Box 16"/>
          <p:cNvSpPr txBox="1">
            <a:spLocks noChangeArrowheads="1"/>
          </p:cNvSpPr>
          <p:nvPr/>
        </p:nvSpPr>
        <p:spPr bwMode="auto">
          <a:xfrm>
            <a:off x="3800475" y="4864100"/>
            <a:ext cx="205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>
                <a:solidFill>
                  <a:schemeClr val="bg1"/>
                </a:solidFill>
                <a:latin typeface="Comic Sans MS" pitchFamily="66" charset="0"/>
              </a:rPr>
              <a:t>INTROVERT OVERLEVINGS-GERICHT</a:t>
            </a:r>
            <a:endParaRPr lang="en-GB" sz="160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7411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2EAAE0-5C7A-4936-8746-7B2B867B36D9}" type="slidenum">
              <a:rPr lang="en-US" smtClean="0"/>
              <a:pPr/>
              <a:t>15</a:t>
            </a:fld>
            <a:endParaRPr lang="en-US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857250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2071688" y="3000375"/>
            <a:ext cx="1571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DURF          EN LEVENS-LUST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5429250" y="3000375"/>
            <a:ext cx="1571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INSCHAT-TINGS-VERMOGEN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8201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 5 BASISKRACHTEN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7416" name="Text Box 12"/>
          <p:cNvSpPr txBox="1">
            <a:spLocks noChangeArrowheads="1"/>
          </p:cNvSpPr>
          <p:nvPr/>
        </p:nvSpPr>
        <p:spPr bwMode="auto">
          <a:xfrm>
            <a:off x="3786188" y="480536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WILSKRACHT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3643313" y="1357313"/>
            <a:ext cx="2143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ENTHOUSIASME EN OPTIMISME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3786188" y="3000375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  CONCEN-TRATIE</a:t>
            </a:r>
            <a:endParaRPr lang="en-GB" sz="1600" b="1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18435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628D67-897B-4569-841D-8D234A1F6FC1}" type="slidenum">
              <a:rPr lang="en-US" smtClean="0"/>
              <a:pPr/>
              <a:t>16</a:t>
            </a:fld>
            <a:endParaRPr lang="en-US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857250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2071688" y="3162300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ACTIE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18438" name="Text Box 12"/>
          <p:cNvSpPr txBox="1">
            <a:spLocks noChangeArrowheads="1"/>
          </p:cNvSpPr>
          <p:nvPr/>
        </p:nvSpPr>
        <p:spPr bwMode="auto">
          <a:xfrm>
            <a:off x="5572125" y="3000375"/>
            <a:ext cx="1285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VERANT-WOORDE-LIJKHEID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8201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LEVENSTHEMA’S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8440" name="Text Box 12"/>
          <p:cNvSpPr txBox="1">
            <a:spLocks noChangeArrowheads="1"/>
          </p:cNvSpPr>
          <p:nvPr/>
        </p:nvSpPr>
        <p:spPr bwMode="auto">
          <a:xfrm>
            <a:off x="3786188" y="480536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VORMGEVING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3643313" y="1357313"/>
            <a:ext cx="2143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COMMUNICATIE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442" name="Text Box 12"/>
          <p:cNvSpPr txBox="1">
            <a:spLocks noChangeArrowheads="1"/>
          </p:cNvSpPr>
          <p:nvPr/>
        </p:nvSpPr>
        <p:spPr bwMode="auto">
          <a:xfrm>
            <a:off x="3786188" y="3162300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LEREN VAN ERVARINGEN</a:t>
            </a:r>
            <a:endParaRPr lang="en-GB" sz="1600" b="1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CA9CCF-D5A3-4195-A1C8-0D34ACB60A7F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5525" y="1057275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ijdelijke aanduiding voor voettekst 1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9461" name="Tekstvak 4"/>
          <p:cNvSpPr txBox="1">
            <a:spLocks noChangeArrowheads="1"/>
          </p:cNvSpPr>
          <p:nvPr/>
        </p:nvSpPr>
        <p:spPr bwMode="auto">
          <a:xfrm>
            <a:off x="1366838" y="52244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19462" name="Tekstvak 7"/>
          <p:cNvSpPr txBox="1">
            <a:spLocks noChangeArrowheads="1"/>
          </p:cNvSpPr>
          <p:nvPr/>
        </p:nvSpPr>
        <p:spPr bwMode="auto">
          <a:xfrm>
            <a:off x="5224463" y="9382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19463" name="Tekstvak 8"/>
          <p:cNvSpPr txBox="1">
            <a:spLocks noChangeArrowheads="1"/>
          </p:cNvSpPr>
          <p:nvPr/>
        </p:nvSpPr>
        <p:spPr bwMode="auto">
          <a:xfrm>
            <a:off x="2724150" y="9382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19464" name="Tekstvak 9"/>
          <p:cNvSpPr txBox="1">
            <a:spLocks noChangeArrowheads="1"/>
          </p:cNvSpPr>
          <p:nvPr/>
        </p:nvSpPr>
        <p:spPr bwMode="auto">
          <a:xfrm>
            <a:off x="723900" y="17240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19465" name="Tekstvak 10"/>
          <p:cNvSpPr txBox="1">
            <a:spLocks noChangeArrowheads="1"/>
          </p:cNvSpPr>
          <p:nvPr/>
        </p:nvSpPr>
        <p:spPr bwMode="auto">
          <a:xfrm>
            <a:off x="581025" y="28860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19466" name="Tekstvak 11"/>
          <p:cNvSpPr txBox="1">
            <a:spLocks noChangeArrowheads="1"/>
          </p:cNvSpPr>
          <p:nvPr/>
        </p:nvSpPr>
        <p:spPr bwMode="auto">
          <a:xfrm>
            <a:off x="1581150" y="41529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19467" name="Tekstvak 12"/>
          <p:cNvSpPr txBox="1">
            <a:spLocks noChangeArrowheads="1"/>
          </p:cNvSpPr>
          <p:nvPr/>
        </p:nvSpPr>
        <p:spPr bwMode="auto">
          <a:xfrm>
            <a:off x="6581775" y="16002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19468" name="Tekstvak 13"/>
          <p:cNvSpPr txBox="1">
            <a:spLocks noChangeArrowheads="1"/>
          </p:cNvSpPr>
          <p:nvPr/>
        </p:nvSpPr>
        <p:spPr bwMode="auto">
          <a:xfrm>
            <a:off x="6724650" y="5243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19469" name="Tekstvak 14"/>
          <p:cNvSpPr txBox="1">
            <a:spLocks noChangeArrowheads="1"/>
          </p:cNvSpPr>
          <p:nvPr/>
        </p:nvSpPr>
        <p:spPr bwMode="auto">
          <a:xfrm>
            <a:off x="2652713" y="58864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19470" name="Tekstvak 15"/>
          <p:cNvSpPr txBox="1">
            <a:spLocks noChangeArrowheads="1"/>
          </p:cNvSpPr>
          <p:nvPr/>
        </p:nvSpPr>
        <p:spPr bwMode="auto">
          <a:xfrm>
            <a:off x="7153275" y="28146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19471" name="Tekstvak 16"/>
          <p:cNvSpPr txBox="1">
            <a:spLocks noChangeArrowheads="1"/>
          </p:cNvSpPr>
          <p:nvPr/>
        </p:nvSpPr>
        <p:spPr bwMode="auto">
          <a:xfrm>
            <a:off x="7153275" y="4100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19472" name="Tekstvak 17"/>
          <p:cNvSpPr txBox="1">
            <a:spLocks noChangeArrowheads="1"/>
          </p:cNvSpPr>
          <p:nvPr/>
        </p:nvSpPr>
        <p:spPr bwMode="auto">
          <a:xfrm>
            <a:off x="5438775" y="58674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9473" name="Tijdelijke aanduiding voor voettekst 3"/>
          <p:cNvSpPr txBox="1">
            <a:spLocks/>
          </p:cNvSpPr>
          <p:nvPr/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9474" name="Rechthoek 35"/>
          <p:cNvSpPr>
            <a:spLocks noChangeArrowheads="1"/>
          </p:cNvSpPr>
          <p:nvPr/>
        </p:nvSpPr>
        <p:spPr bwMode="auto">
          <a:xfrm>
            <a:off x="2357438" y="2684463"/>
            <a:ext cx="1714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Avontuurlijk,  wilskrachtig, nieuwsgierig, dynamisch, ambitieus, ondernemend, assertief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3557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itchFamily="66" charset="0"/>
              </a:rPr>
              <a:t>IN BALANS</a:t>
            </a:r>
            <a:endParaRPr lang="en-GB" sz="2800" b="1" dirty="0">
              <a:solidFill>
                <a:schemeClr val="accent6">
                  <a:lumMod val="40000"/>
                  <a:lumOff val="6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9476" name="Rechthoek 36"/>
          <p:cNvSpPr>
            <a:spLocks noChangeArrowheads="1"/>
          </p:cNvSpPr>
          <p:nvPr/>
        </p:nvSpPr>
        <p:spPr bwMode="auto">
          <a:xfrm>
            <a:off x="3143250" y="1247775"/>
            <a:ext cx="3214688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400">
                <a:solidFill>
                  <a:schemeClr val="bg1"/>
                </a:solidFill>
                <a:latin typeface="Comic Sans MS" pitchFamily="66" charset="0"/>
              </a:rPr>
              <a:t>Levenslustig, charmant, optimistisch, onderhoudend, hartelijk, warmhartig, gul, empathisch, grootmoedig,   barmhartig </a:t>
            </a:r>
          </a:p>
        </p:txBody>
      </p:sp>
      <p:sp>
        <p:nvSpPr>
          <p:cNvPr id="19477" name="Rechthoek 38"/>
          <p:cNvSpPr>
            <a:spLocks noChangeArrowheads="1"/>
          </p:cNvSpPr>
          <p:nvPr/>
        </p:nvSpPr>
        <p:spPr bwMode="auto">
          <a:xfrm>
            <a:off x="3643313" y="2928938"/>
            <a:ext cx="2143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200">
                <a:latin typeface="Comic Sans MS" pitchFamily="66" charset="0"/>
              </a:rPr>
              <a:t>Dienstverlenend, klantvriendelijjk, attent          ondersteunend, sfeer- en ambiance verzorgend </a:t>
            </a:r>
          </a:p>
        </p:txBody>
      </p:sp>
      <p:sp>
        <p:nvSpPr>
          <p:cNvPr id="19478" name="Rechthoek 37"/>
          <p:cNvSpPr>
            <a:spLocks noChangeArrowheads="1"/>
          </p:cNvSpPr>
          <p:nvPr/>
        </p:nvSpPr>
        <p:spPr bwMode="auto">
          <a:xfrm>
            <a:off x="5357813" y="2428875"/>
            <a:ext cx="20002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400" b="1">
                <a:solidFill>
                  <a:schemeClr val="bg1"/>
                </a:solidFill>
                <a:latin typeface="Comic Sans MS" pitchFamily="66" charset="0"/>
              </a:rPr>
              <a:t>Ordenend, structurerend, methodisch, analytisch, communicatief, competent, verantwoordelijk,  objectief observerend</a:t>
            </a:r>
          </a:p>
          <a:p>
            <a:pPr algn="ctr"/>
            <a:endParaRPr lang="en-GB" sz="1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479" name="Rechthoek 39"/>
          <p:cNvSpPr>
            <a:spLocks noChangeArrowheads="1"/>
          </p:cNvSpPr>
          <p:nvPr/>
        </p:nvSpPr>
        <p:spPr bwMode="auto">
          <a:xfrm>
            <a:off x="3571875" y="4775200"/>
            <a:ext cx="271462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nl-NL" sz="1400">
                <a:solidFill>
                  <a:schemeClr val="bg1"/>
                </a:solidFill>
                <a:latin typeface="Comic Sans MS" pitchFamily="66" charset="0"/>
              </a:rPr>
              <a:t>Onverstoorbaar, wilskrachtig, scherpzinnig, vindingrijk, onafhankelijk,  vastberaden, creatief</a:t>
            </a:r>
            <a:endParaRPr lang="en-GB" sz="140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0483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9D9F43-FAA4-4543-BF05-B42F1959A06F}" type="slidenum">
              <a:rPr lang="en-US" smtClean="0"/>
              <a:pPr/>
              <a:t>18</a:t>
            </a:fld>
            <a:endParaRPr lang="en-US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5525" y="10715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kstvak 4"/>
          <p:cNvSpPr txBox="1">
            <a:spLocks noChangeArrowheads="1"/>
          </p:cNvSpPr>
          <p:nvPr/>
        </p:nvSpPr>
        <p:spPr bwMode="auto">
          <a:xfrm>
            <a:off x="1366838" y="52244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0486" name="Tekstvak 7"/>
          <p:cNvSpPr txBox="1">
            <a:spLocks noChangeArrowheads="1"/>
          </p:cNvSpPr>
          <p:nvPr/>
        </p:nvSpPr>
        <p:spPr bwMode="auto">
          <a:xfrm>
            <a:off x="5224463" y="9382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0487" name="Tekstvak 8"/>
          <p:cNvSpPr txBox="1">
            <a:spLocks noChangeArrowheads="1"/>
          </p:cNvSpPr>
          <p:nvPr/>
        </p:nvSpPr>
        <p:spPr bwMode="auto">
          <a:xfrm>
            <a:off x="2724150" y="9382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0488" name="Tekstvak 9"/>
          <p:cNvSpPr txBox="1">
            <a:spLocks noChangeArrowheads="1"/>
          </p:cNvSpPr>
          <p:nvPr/>
        </p:nvSpPr>
        <p:spPr bwMode="auto">
          <a:xfrm>
            <a:off x="723900" y="17240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0489" name="Tekstvak 10"/>
          <p:cNvSpPr txBox="1">
            <a:spLocks noChangeArrowheads="1"/>
          </p:cNvSpPr>
          <p:nvPr/>
        </p:nvSpPr>
        <p:spPr bwMode="auto">
          <a:xfrm>
            <a:off x="581025" y="28860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0490" name="Tekstvak 11"/>
          <p:cNvSpPr txBox="1">
            <a:spLocks noChangeArrowheads="1"/>
          </p:cNvSpPr>
          <p:nvPr/>
        </p:nvSpPr>
        <p:spPr bwMode="auto">
          <a:xfrm>
            <a:off x="1581150" y="41529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0491" name="Tekstvak 12"/>
          <p:cNvSpPr txBox="1">
            <a:spLocks noChangeArrowheads="1"/>
          </p:cNvSpPr>
          <p:nvPr/>
        </p:nvSpPr>
        <p:spPr bwMode="auto">
          <a:xfrm>
            <a:off x="6581775" y="16002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0492" name="Tekstvak 13"/>
          <p:cNvSpPr txBox="1">
            <a:spLocks noChangeArrowheads="1"/>
          </p:cNvSpPr>
          <p:nvPr/>
        </p:nvSpPr>
        <p:spPr bwMode="auto">
          <a:xfrm>
            <a:off x="6724650" y="5243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0493" name="Tekstvak 14"/>
          <p:cNvSpPr txBox="1">
            <a:spLocks noChangeArrowheads="1"/>
          </p:cNvSpPr>
          <p:nvPr/>
        </p:nvSpPr>
        <p:spPr bwMode="auto">
          <a:xfrm>
            <a:off x="2652713" y="58864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0494" name="Tekstvak 15"/>
          <p:cNvSpPr txBox="1">
            <a:spLocks noChangeArrowheads="1"/>
          </p:cNvSpPr>
          <p:nvPr/>
        </p:nvSpPr>
        <p:spPr bwMode="auto">
          <a:xfrm>
            <a:off x="7153275" y="28146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0495" name="Tekstvak 16"/>
          <p:cNvSpPr txBox="1">
            <a:spLocks noChangeArrowheads="1"/>
          </p:cNvSpPr>
          <p:nvPr/>
        </p:nvSpPr>
        <p:spPr bwMode="auto">
          <a:xfrm>
            <a:off x="7153275" y="4100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0496" name="Tekstvak 17"/>
          <p:cNvSpPr txBox="1">
            <a:spLocks noChangeArrowheads="1"/>
          </p:cNvSpPr>
          <p:nvPr/>
        </p:nvSpPr>
        <p:spPr bwMode="auto">
          <a:xfrm>
            <a:off x="5438775" y="58674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2717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UIT BALANS: </a:t>
            </a:r>
            <a:r>
              <a:rPr lang="nl-NL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energie-overschot</a:t>
            </a:r>
            <a:endParaRPr lang="en-GB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0498" name="Rechthoek 29"/>
          <p:cNvSpPr>
            <a:spLocks noChangeArrowheads="1"/>
          </p:cNvSpPr>
          <p:nvPr/>
        </p:nvSpPr>
        <p:spPr bwMode="auto">
          <a:xfrm>
            <a:off x="2143125" y="2800350"/>
            <a:ext cx="17859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latin typeface="Comic Sans MS" pitchFamily="66" charset="0"/>
              </a:rPr>
              <a:t>fanatiek, dominerend, aanmati- gend, vechtlustig</a:t>
            </a:r>
          </a:p>
        </p:txBody>
      </p:sp>
      <p:sp>
        <p:nvSpPr>
          <p:cNvPr id="20499" name="Rechthoek 31"/>
          <p:cNvSpPr>
            <a:spLocks noChangeArrowheads="1"/>
          </p:cNvSpPr>
          <p:nvPr/>
        </p:nvSpPr>
        <p:spPr bwMode="auto">
          <a:xfrm>
            <a:off x="3143250" y="1433513"/>
            <a:ext cx="3000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>
                <a:solidFill>
                  <a:schemeClr val="bg1"/>
                </a:solidFill>
                <a:latin typeface="Comic Sans MS" pitchFamily="66" charset="0"/>
              </a:rPr>
              <a:t>geprikkeld, theatraal, fanatiek, dramatisch, illusionair,</a:t>
            </a:r>
          </a:p>
        </p:txBody>
      </p:sp>
      <p:sp>
        <p:nvSpPr>
          <p:cNvPr id="20500" name="Rechthoek 32"/>
          <p:cNvSpPr>
            <a:spLocks noChangeArrowheads="1"/>
          </p:cNvSpPr>
          <p:nvPr/>
        </p:nvSpPr>
        <p:spPr bwMode="auto">
          <a:xfrm>
            <a:off x="3643313" y="2684463"/>
            <a:ext cx="22145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600" b="1">
                <a:latin typeface="Comic Sans MS" pitchFamily="66" charset="0"/>
              </a:rPr>
              <a:t>opdringerig, verstikkend, bemoeizuchtig, over-verantwoordelijk, controlerend, obsessief</a:t>
            </a:r>
          </a:p>
        </p:txBody>
      </p:sp>
      <p:sp>
        <p:nvSpPr>
          <p:cNvPr id="20501" name="Rechthoek 33"/>
          <p:cNvSpPr>
            <a:spLocks noChangeArrowheads="1"/>
          </p:cNvSpPr>
          <p:nvPr/>
        </p:nvSpPr>
        <p:spPr bwMode="auto">
          <a:xfrm>
            <a:off x="5572125" y="2716213"/>
            <a:ext cx="164306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600">
                <a:solidFill>
                  <a:schemeClr val="bg1"/>
                </a:solidFill>
                <a:latin typeface="Comic Sans MS" pitchFamily="66" charset="0"/>
              </a:rPr>
              <a:t>Perfectionis-tisch, intolerant, dogmatisch, prekend, docerend</a:t>
            </a:r>
          </a:p>
        </p:txBody>
      </p:sp>
      <p:sp>
        <p:nvSpPr>
          <p:cNvPr id="20502" name="Rechthoek 34"/>
          <p:cNvSpPr>
            <a:spLocks noChangeArrowheads="1"/>
          </p:cNvSpPr>
          <p:nvPr/>
        </p:nvSpPr>
        <p:spPr bwMode="auto">
          <a:xfrm>
            <a:off x="3714750" y="4586288"/>
            <a:ext cx="2214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nl-NL" sz="1600">
                <a:solidFill>
                  <a:schemeClr val="bg1"/>
                </a:solidFill>
                <a:latin typeface="Comic Sans MS" pitchFamily="66" charset="0"/>
              </a:rPr>
              <a:t>Excentriek, op zoek naar spanning en gevaar, impulsief, roekeloos, egocentrisch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1507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BFFA4-CB5A-4E9B-A780-6796E89D09F9}" type="slidenum">
              <a:rPr lang="en-US" smtClean="0"/>
              <a:pPr/>
              <a:t>19</a:t>
            </a:fld>
            <a:endParaRPr lang="en-US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4088" y="112871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kstvak 4"/>
          <p:cNvSpPr txBox="1">
            <a:spLocks noChangeArrowheads="1"/>
          </p:cNvSpPr>
          <p:nvPr/>
        </p:nvSpPr>
        <p:spPr bwMode="auto">
          <a:xfrm>
            <a:off x="1366838" y="52244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1510" name="Tekstvak 7"/>
          <p:cNvSpPr txBox="1">
            <a:spLocks noChangeArrowheads="1"/>
          </p:cNvSpPr>
          <p:nvPr/>
        </p:nvSpPr>
        <p:spPr bwMode="auto">
          <a:xfrm>
            <a:off x="5224463" y="9382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1511" name="Tekstvak 8"/>
          <p:cNvSpPr txBox="1">
            <a:spLocks noChangeArrowheads="1"/>
          </p:cNvSpPr>
          <p:nvPr/>
        </p:nvSpPr>
        <p:spPr bwMode="auto">
          <a:xfrm>
            <a:off x="2724150" y="9382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1512" name="Tekstvak 9"/>
          <p:cNvSpPr txBox="1">
            <a:spLocks noChangeArrowheads="1"/>
          </p:cNvSpPr>
          <p:nvPr/>
        </p:nvSpPr>
        <p:spPr bwMode="auto">
          <a:xfrm>
            <a:off x="723900" y="17240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1513" name="Tekstvak 10"/>
          <p:cNvSpPr txBox="1">
            <a:spLocks noChangeArrowheads="1"/>
          </p:cNvSpPr>
          <p:nvPr/>
        </p:nvSpPr>
        <p:spPr bwMode="auto">
          <a:xfrm>
            <a:off x="581025" y="28860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1514" name="Tekstvak 11"/>
          <p:cNvSpPr txBox="1">
            <a:spLocks noChangeArrowheads="1"/>
          </p:cNvSpPr>
          <p:nvPr/>
        </p:nvSpPr>
        <p:spPr bwMode="auto">
          <a:xfrm>
            <a:off x="1581150" y="41529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1515" name="Tekstvak 12"/>
          <p:cNvSpPr txBox="1">
            <a:spLocks noChangeArrowheads="1"/>
          </p:cNvSpPr>
          <p:nvPr/>
        </p:nvSpPr>
        <p:spPr bwMode="auto">
          <a:xfrm>
            <a:off x="6581775" y="16002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1516" name="Tekstvak 13"/>
          <p:cNvSpPr txBox="1">
            <a:spLocks noChangeArrowheads="1"/>
          </p:cNvSpPr>
          <p:nvPr/>
        </p:nvSpPr>
        <p:spPr bwMode="auto">
          <a:xfrm>
            <a:off x="6724650" y="5243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1517" name="Tekstvak 14"/>
          <p:cNvSpPr txBox="1">
            <a:spLocks noChangeArrowheads="1"/>
          </p:cNvSpPr>
          <p:nvPr/>
        </p:nvSpPr>
        <p:spPr bwMode="auto">
          <a:xfrm>
            <a:off x="2652713" y="58864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1518" name="Tekstvak 15"/>
          <p:cNvSpPr txBox="1">
            <a:spLocks noChangeArrowheads="1"/>
          </p:cNvSpPr>
          <p:nvPr/>
        </p:nvSpPr>
        <p:spPr bwMode="auto">
          <a:xfrm>
            <a:off x="7153275" y="28146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1519" name="Tekstvak 16"/>
          <p:cNvSpPr txBox="1">
            <a:spLocks noChangeArrowheads="1"/>
          </p:cNvSpPr>
          <p:nvPr/>
        </p:nvSpPr>
        <p:spPr bwMode="auto">
          <a:xfrm>
            <a:off x="7153275" y="4100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1520" name="Tekstvak 17"/>
          <p:cNvSpPr txBox="1">
            <a:spLocks noChangeArrowheads="1"/>
          </p:cNvSpPr>
          <p:nvPr/>
        </p:nvSpPr>
        <p:spPr bwMode="auto">
          <a:xfrm>
            <a:off x="5438775" y="58674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21521" name="Rechthoek 33"/>
          <p:cNvSpPr>
            <a:spLocks noChangeArrowheads="1"/>
          </p:cNvSpPr>
          <p:nvPr/>
        </p:nvSpPr>
        <p:spPr bwMode="auto">
          <a:xfrm>
            <a:off x="1857375" y="2674938"/>
            <a:ext cx="23574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latin typeface="Comic Sans MS" pitchFamily="66" charset="0"/>
              </a:rPr>
              <a:t>Gebrek aan initiatief, besluitvaar- digheid, creativiteit, motivatie,  interesse (apathisch)</a:t>
            </a:r>
            <a:endParaRPr lang="en-GB" b="1">
              <a:latin typeface="Comic Sans MS" pitchFamily="66" charset="0"/>
            </a:endParaRP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7003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UIT BALANS: energietekort</a:t>
            </a:r>
            <a:endParaRPr lang="en-GB" sz="2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1523" name="Rechthoek 28"/>
          <p:cNvSpPr>
            <a:spLocks noChangeArrowheads="1"/>
          </p:cNvSpPr>
          <p:nvPr/>
        </p:nvSpPr>
        <p:spPr bwMode="auto">
          <a:xfrm>
            <a:off x="3143250" y="1390650"/>
            <a:ext cx="31432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-“Burn out”, gebrek aan vitaliteit, vreugde, humor, initiatief, uitdrukkings-vaardigheid</a:t>
            </a:r>
          </a:p>
        </p:txBody>
      </p:sp>
      <p:sp>
        <p:nvSpPr>
          <p:cNvPr id="21524" name="Rechthoek 32"/>
          <p:cNvSpPr>
            <a:spLocks noChangeArrowheads="1"/>
          </p:cNvSpPr>
          <p:nvPr/>
        </p:nvSpPr>
        <p:spPr bwMode="auto">
          <a:xfrm>
            <a:off x="3143250" y="4643438"/>
            <a:ext cx="3214688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- Angst voor oncontro-leerbare situaties, schuchterheid, pessimisme, weinig “earning capacity”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525" name="Rechthoek 29"/>
          <p:cNvSpPr>
            <a:spLocks noChangeArrowheads="1"/>
          </p:cNvSpPr>
          <p:nvPr/>
        </p:nvSpPr>
        <p:spPr bwMode="auto">
          <a:xfrm>
            <a:off x="3929063" y="2714625"/>
            <a:ext cx="15716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b="1">
                <a:latin typeface="Comic Sans MS" pitchFamily="66" charset="0"/>
              </a:rPr>
              <a:t>Martelaars- en slachtoffer-gedrag,  serviel</a:t>
            </a:r>
            <a:endParaRPr lang="en-GB" b="1">
              <a:latin typeface="Comic Sans MS" pitchFamily="66" charset="0"/>
            </a:endParaRPr>
          </a:p>
        </p:txBody>
      </p:sp>
      <p:sp>
        <p:nvSpPr>
          <p:cNvPr id="21526" name="Rechthoek 31"/>
          <p:cNvSpPr>
            <a:spLocks noChangeArrowheads="1"/>
          </p:cNvSpPr>
          <p:nvPr/>
        </p:nvSpPr>
        <p:spPr bwMode="auto">
          <a:xfrm>
            <a:off x="5500688" y="2611438"/>
            <a:ext cx="15716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>
                <a:solidFill>
                  <a:schemeClr val="bg1"/>
                </a:solidFill>
                <a:latin typeface="Comic Sans MS" pitchFamily="66" charset="0"/>
              </a:rPr>
              <a:t> Conflict tussen vasthouden en loslaten, tunnelvisie, chaotisch</a:t>
            </a:r>
            <a:endParaRPr lang="en-GB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72693B-3F90-49BA-BBC1-588B0DFDA14B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450" y="1057275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ijdelijke aanduiding voor voettekst 1"/>
          <p:cNvSpPr txBox="1">
            <a:spLocks/>
          </p:cNvSpPr>
          <p:nvPr/>
        </p:nvSpPr>
        <p:spPr bwMode="auto">
          <a:xfrm>
            <a:off x="3124200" y="63293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22533" name="Tekstvak 4"/>
          <p:cNvSpPr txBox="1">
            <a:spLocks noChangeArrowheads="1"/>
          </p:cNvSpPr>
          <p:nvPr/>
        </p:nvSpPr>
        <p:spPr bwMode="auto">
          <a:xfrm>
            <a:off x="1214438" y="5153025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2534" name="Tekstvak 7"/>
          <p:cNvSpPr txBox="1">
            <a:spLocks noChangeArrowheads="1"/>
          </p:cNvSpPr>
          <p:nvPr/>
        </p:nvSpPr>
        <p:spPr bwMode="auto">
          <a:xfrm>
            <a:off x="5072063" y="866775"/>
            <a:ext cx="1500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2535" name="Tekstvak 8"/>
          <p:cNvSpPr txBox="1">
            <a:spLocks noChangeArrowheads="1"/>
          </p:cNvSpPr>
          <p:nvPr/>
        </p:nvSpPr>
        <p:spPr bwMode="auto">
          <a:xfrm>
            <a:off x="2571750" y="866775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2536" name="Tekstvak 9"/>
          <p:cNvSpPr txBox="1">
            <a:spLocks noChangeArrowheads="1"/>
          </p:cNvSpPr>
          <p:nvPr/>
        </p:nvSpPr>
        <p:spPr bwMode="auto">
          <a:xfrm>
            <a:off x="571500" y="1652588"/>
            <a:ext cx="2071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2537" name="Tekstvak 10"/>
          <p:cNvSpPr txBox="1">
            <a:spLocks noChangeArrowheads="1"/>
          </p:cNvSpPr>
          <p:nvPr/>
        </p:nvSpPr>
        <p:spPr bwMode="auto">
          <a:xfrm>
            <a:off x="428625" y="2814638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2538" name="Tekstvak 11"/>
          <p:cNvSpPr txBox="1">
            <a:spLocks noChangeArrowheads="1"/>
          </p:cNvSpPr>
          <p:nvPr/>
        </p:nvSpPr>
        <p:spPr bwMode="auto">
          <a:xfrm>
            <a:off x="1428750" y="4081463"/>
            <a:ext cx="928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2539" name="Tekstvak 12"/>
          <p:cNvSpPr txBox="1">
            <a:spLocks noChangeArrowheads="1"/>
          </p:cNvSpPr>
          <p:nvPr/>
        </p:nvSpPr>
        <p:spPr bwMode="auto">
          <a:xfrm>
            <a:off x="6429375" y="1528763"/>
            <a:ext cx="2071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2540" name="Tekstvak 13"/>
          <p:cNvSpPr txBox="1">
            <a:spLocks noChangeArrowheads="1"/>
          </p:cNvSpPr>
          <p:nvPr/>
        </p:nvSpPr>
        <p:spPr bwMode="auto">
          <a:xfrm>
            <a:off x="6572250" y="51720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2541" name="Tekstvak 14"/>
          <p:cNvSpPr txBox="1">
            <a:spLocks noChangeArrowheads="1"/>
          </p:cNvSpPr>
          <p:nvPr/>
        </p:nvSpPr>
        <p:spPr bwMode="auto">
          <a:xfrm>
            <a:off x="2500313" y="58150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2542" name="Tekstvak 15"/>
          <p:cNvSpPr txBox="1">
            <a:spLocks noChangeArrowheads="1"/>
          </p:cNvSpPr>
          <p:nvPr/>
        </p:nvSpPr>
        <p:spPr bwMode="auto">
          <a:xfrm>
            <a:off x="7000875" y="2743200"/>
            <a:ext cx="1366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2543" name="Tekstvak 16"/>
          <p:cNvSpPr txBox="1">
            <a:spLocks noChangeArrowheads="1"/>
          </p:cNvSpPr>
          <p:nvPr/>
        </p:nvSpPr>
        <p:spPr bwMode="auto">
          <a:xfrm>
            <a:off x="7000875" y="40290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2544" name="Tekstvak 17"/>
          <p:cNvSpPr txBox="1">
            <a:spLocks noChangeArrowheads="1"/>
          </p:cNvSpPr>
          <p:nvPr/>
        </p:nvSpPr>
        <p:spPr bwMode="auto">
          <a:xfrm>
            <a:off x="5286375" y="5795963"/>
            <a:ext cx="1285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843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VALKUIL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2546" name="Text Box 12"/>
          <p:cNvSpPr txBox="1">
            <a:spLocks noChangeArrowheads="1"/>
          </p:cNvSpPr>
          <p:nvPr/>
        </p:nvSpPr>
        <p:spPr bwMode="auto">
          <a:xfrm>
            <a:off x="2071688" y="2500313"/>
            <a:ext cx="16430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LEGT   REGELS OP  EN VERBREEKT ZE ZELF, TYRANNIE, JALOEZIE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22547" name="Text Box 13"/>
          <p:cNvSpPr txBox="1">
            <a:spLocks noChangeArrowheads="1"/>
          </p:cNvSpPr>
          <p:nvPr/>
        </p:nvSpPr>
        <p:spPr bwMode="auto">
          <a:xfrm>
            <a:off x="2928938" y="1422400"/>
            <a:ext cx="3071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COMPETITIE, PRATEN ZONDER TE LUISTEREN, ZELFINGENOMENHEID, VERSTROOIING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548" name="Text Box 15"/>
          <p:cNvSpPr txBox="1">
            <a:spLocks noChangeArrowheads="1"/>
          </p:cNvSpPr>
          <p:nvPr/>
        </p:nvSpPr>
        <p:spPr bwMode="auto">
          <a:xfrm>
            <a:off x="3571875" y="2614613"/>
            <a:ext cx="2000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400" b="1">
                <a:latin typeface="Comic Sans MS" pitchFamily="66" charset="0"/>
              </a:rPr>
              <a:t>ZICH    OPDRINGEN, NODIG WILLEN ZIJN, ZICH VERLIEZEN IN DETAILS, DWANGMATIG-HEID</a:t>
            </a:r>
            <a:endParaRPr lang="en-GB" sz="1400" b="1">
              <a:latin typeface="Comic Sans MS" pitchFamily="66" charset="0"/>
            </a:endParaRPr>
          </a:p>
        </p:txBody>
      </p:sp>
      <p:sp>
        <p:nvSpPr>
          <p:cNvPr id="22549" name="Text Box 14"/>
          <p:cNvSpPr txBox="1">
            <a:spLocks noChangeArrowheads="1"/>
          </p:cNvSpPr>
          <p:nvPr/>
        </p:nvSpPr>
        <p:spPr bwMode="auto">
          <a:xfrm>
            <a:off x="5233988" y="2397125"/>
            <a:ext cx="190976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400" b="1">
                <a:solidFill>
                  <a:schemeClr val="bg1"/>
                </a:solidFill>
                <a:latin typeface="Comic Sans MS" pitchFamily="66" charset="0"/>
              </a:rPr>
              <a:t>ARROGANTIE, OORDELEND, MORALI- SEREND, FANATISME, FOCUS OP VERSCHIL-     LEN IPV OVEREEN-KOMSTEN</a:t>
            </a:r>
            <a:endParaRPr lang="en-GB" sz="1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550" name="Text Box 16"/>
          <p:cNvSpPr txBox="1">
            <a:spLocks noChangeArrowheads="1"/>
          </p:cNvSpPr>
          <p:nvPr/>
        </p:nvSpPr>
        <p:spPr bwMode="auto">
          <a:xfrm>
            <a:off x="3729038" y="4689475"/>
            <a:ext cx="2057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400" b="1">
                <a:solidFill>
                  <a:schemeClr val="bg1"/>
                </a:solidFill>
                <a:latin typeface="Comic Sans MS" pitchFamily="66" charset="0"/>
              </a:rPr>
              <a:t>ZICH VERLIEZEN IN INTRIGES EN ONDOORZICHTIG-HEID</a:t>
            </a:r>
            <a:endParaRPr lang="en-GB" sz="1400" b="1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3555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24D110-564E-4F65-B702-421D9D1C6452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143000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kstvak 4"/>
          <p:cNvSpPr txBox="1">
            <a:spLocks noChangeArrowheads="1"/>
          </p:cNvSpPr>
          <p:nvPr/>
        </p:nvSpPr>
        <p:spPr bwMode="auto">
          <a:xfrm>
            <a:off x="1366838" y="52244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3558" name="Tekstvak 7"/>
          <p:cNvSpPr txBox="1">
            <a:spLocks noChangeArrowheads="1"/>
          </p:cNvSpPr>
          <p:nvPr/>
        </p:nvSpPr>
        <p:spPr bwMode="auto">
          <a:xfrm>
            <a:off x="5224463" y="9382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3559" name="Tekstvak 8"/>
          <p:cNvSpPr txBox="1">
            <a:spLocks noChangeArrowheads="1"/>
          </p:cNvSpPr>
          <p:nvPr/>
        </p:nvSpPr>
        <p:spPr bwMode="auto">
          <a:xfrm>
            <a:off x="2724150" y="9382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3560" name="Tekstvak 9"/>
          <p:cNvSpPr txBox="1">
            <a:spLocks noChangeArrowheads="1"/>
          </p:cNvSpPr>
          <p:nvPr/>
        </p:nvSpPr>
        <p:spPr bwMode="auto">
          <a:xfrm>
            <a:off x="723900" y="17240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3561" name="Tekstvak 10"/>
          <p:cNvSpPr txBox="1">
            <a:spLocks noChangeArrowheads="1"/>
          </p:cNvSpPr>
          <p:nvPr/>
        </p:nvSpPr>
        <p:spPr bwMode="auto">
          <a:xfrm>
            <a:off x="581025" y="28860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3562" name="Tekstvak 11"/>
          <p:cNvSpPr txBox="1">
            <a:spLocks noChangeArrowheads="1"/>
          </p:cNvSpPr>
          <p:nvPr/>
        </p:nvSpPr>
        <p:spPr bwMode="auto">
          <a:xfrm>
            <a:off x="1581150" y="41529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3563" name="Tekstvak 12"/>
          <p:cNvSpPr txBox="1">
            <a:spLocks noChangeArrowheads="1"/>
          </p:cNvSpPr>
          <p:nvPr/>
        </p:nvSpPr>
        <p:spPr bwMode="auto">
          <a:xfrm>
            <a:off x="6581775" y="16002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3564" name="Tekstvak 13"/>
          <p:cNvSpPr txBox="1">
            <a:spLocks noChangeArrowheads="1"/>
          </p:cNvSpPr>
          <p:nvPr/>
        </p:nvSpPr>
        <p:spPr bwMode="auto">
          <a:xfrm>
            <a:off x="6724650" y="5243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3565" name="Tekstvak 14"/>
          <p:cNvSpPr txBox="1">
            <a:spLocks noChangeArrowheads="1"/>
          </p:cNvSpPr>
          <p:nvPr/>
        </p:nvSpPr>
        <p:spPr bwMode="auto">
          <a:xfrm>
            <a:off x="2652713" y="58864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3566" name="Tekstvak 15"/>
          <p:cNvSpPr txBox="1">
            <a:spLocks noChangeArrowheads="1"/>
          </p:cNvSpPr>
          <p:nvPr/>
        </p:nvSpPr>
        <p:spPr bwMode="auto">
          <a:xfrm>
            <a:off x="7153275" y="28146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3567" name="Tekstvak 16"/>
          <p:cNvSpPr txBox="1">
            <a:spLocks noChangeArrowheads="1"/>
          </p:cNvSpPr>
          <p:nvPr/>
        </p:nvSpPr>
        <p:spPr bwMode="auto">
          <a:xfrm>
            <a:off x="7153275" y="41005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3568" name="Tekstvak 17"/>
          <p:cNvSpPr txBox="1">
            <a:spLocks noChangeArrowheads="1"/>
          </p:cNvSpPr>
          <p:nvPr/>
        </p:nvSpPr>
        <p:spPr bwMode="auto">
          <a:xfrm>
            <a:off x="5438775" y="58674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843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DILEMMA 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3570" name="Text Box 12"/>
          <p:cNvSpPr txBox="1">
            <a:spLocks noChangeArrowheads="1"/>
          </p:cNvSpPr>
          <p:nvPr/>
        </p:nvSpPr>
        <p:spPr bwMode="auto">
          <a:xfrm>
            <a:off x="2286000" y="2857500"/>
            <a:ext cx="1428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  <a:latin typeface="Comic Sans MS" pitchFamily="66" charset="0"/>
              </a:rPr>
              <a:t>VER-SNELLEN / VER-TRAGEN</a:t>
            </a:r>
            <a:endParaRPr lang="en-GB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571" name="Text Box 13"/>
          <p:cNvSpPr txBox="1">
            <a:spLocks noChangeArrowheads="1"/>
          </p:cNvSpPr>
          <p:nvPr/>
        </p:nvSpPr>
        <p:spPr bwMode="auto">
          <a:xfrm>
            <a:off x="3962400" y="1571625"/>
            <a:ext cx="1676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000" b="1">
                <a:solidFill>
                  <a:schemeClr val="bg1"/>
                </a:solidFill>
                <a:latin typeface="Comic Sans MS" pitchFamily="66" charset="0"/>
              </a:rPr>
              <a:t>INTUITIE-INSTINCT</a:t>
            </a:r>
            <a:endParaRPr lang="en-GB" sz="20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572" name="Text Box 15"/>
          <p:cNvSpPr txBox="1">
            <a:spLocks noChangeArrowheads="1"/>
          </p:cNvSpPr>
          <p:nvPr/>
        </p:nvSpPr>
        <p:spPr bwMode="auto">
          <a:xfrm>
            <a:off x="3786188" y="3078163"/>
            <a:ext cx="19669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  <a:latin typeface="Comic Sans MS" pitchFamily="66" charset="0"/>
              </a:rPr>
              <a:t>ACTIVITEIT-PASSIVITEIT</a:t>
            </a:r>
            <a:endParaRPr lang="en-GB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573" name="Text Box 14"/>
          <p:cNvSpPr txBox="1">
            <a:spLocks noChangeArrowheads="1"/>
          </p:cNvSpPr>
          <p:nvPr/>
        </p:nvSpPr>
        <p:spPr bwMode="auto">
          <a:xfrm>
            <a:off x="5591175" y="2943225"/>
            <a:ext cx="14811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  <a:latin typeface="Comic Sans MS" pitchFamily="66" charset="0"/>
              </a:rPr>
              <a:t>GEBON-DENHEID/ZELFSTAN-DIGHEID</a:t>
            </a:r>
            <a:endParaRPr lang="en-GB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574" name="Text Box 16"/>
          <p:cNvSpPr txBox="1">
            <a:spLocks noChangeArrowheads="1"/>
          </p:cNvSpPr>
          <p:nvPr/>
        </p:nvSpPr>
        <p:spPr bwMode="auto">
          <a:xfrm>
            <a:off x="3657600" y="4714875"/>
            <a:ext cx="2057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b="1">
                <a:solidFill>
                  <a:schemeClr val="bg1"/>
                </a:solidFill>
                <a:latin typeface="Comic Sans MS" pitchFamily="66" charset="0"/>
              </a:rPr>
              <a:t>OPENHEID/GE-SLOTENHEID</a:t>
            </a:r>
            <a:endParaRPr lang="en-GB" b="1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4579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3A4855-551D-42FA-B207-B8E50DA1DD76}" type="slidenum">
              <a:rPr lang="en-US" smtClean="0"/>
              <a:pPr/>
              <a:t>22</a:t>
            </a:fld>
            <a:endParaRPr lang="en-US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957263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ijdelijke aanduiding voor voettekst 1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24582" name="Tekstvak 4"/>
          <p:cNvSpPr txBox="1">
            <a:spLocks noChangeArrowheads="1"/>
          </p:cNvSpPr>
          <p:nvPr/>
        </p:nvSpPr>
        <p:spPr bwMode="auto">
          <a:xfrm>
            <a:off x="1214438" y="507206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4583" name="Tekstvak 7"/>
          <p:cNvSpPr txBox="1">
            <a:spLocks noChangeArrowheads="1"/>
          </p:cNvSpPr>
          <p:nvPr/>
        </p:nvSpPr>
        <p:spPr bwMode="auto">
          <a:xfrm>
            <a:off x="5072063" y="785813"/>
            <a:ext cx="1500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4584" name="Tekstvak 8"/>
          <p:cNvSpPr txBox="1">
            <a:spLocks noChangeArrowheads="1"/>
          </p:cNvSpPr>
          <p:nvPr/>
        </p:nvSpPr>
        <p:spPr bwMode="auto">
          <a:xfrm>
            <a:off x="2571750" y="78581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4585" name="Tekstvak 9"/>
          <p:cNvSpPr txBox="1">
            <a:spLocks noChangeArrowheads="1"/>
          </p:cNvSpPr>
          <p:nvPr/>
        </p:nvSpPr>
        <p:spPr bwMode="auto">
          <a:xfrm>
            <a:off x="571500" y="1571625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4586" name="Tekstvak 10"/>
          <p:cNvSpPr txBox="1">
            <a:spLocks noChangeArrowheads="1"/>
          </p:cNvSpPr>
          <p:nvPr/>
        </p:nvSpPr>
        <p:spPr bwMode="auto">
          <a:xfrm>
            <a:off x="428625" y="2733675"/>
            <a:ext cx="1857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4587" name="Tekstvak 11"/>
          <p:cNvSpPr txBox="1">
            <a:spLocks noChangeArrowheads="1"/>
          </p:cNvSpPr>
          <p:nvPr/>
        </p:nvSpPr>
        <p:spPr bwMode="auto">
          <a:xfrm>
            <a:off x="1428750" y="40005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4588" name="Tekstvak 12"/>
          <p:cNvSpPr txBox="1">
            <a:spLocks noChangeArrowheads="1"/>
          </p:cNvSpPr>
          <p:nvPr/>
        </p:nvSpPr>
        <p:spPr bwMode="auto">
          <a:xfrm>
            <a:off x="6429375" y="1447800"/>
            <a:ext cx="207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4589" name="Tekstvak 13"/>
          <p:cNvSpPr txBox="1">
            <a:spLocks noChangeArrowheads="1"/>
          </p:cNvSpPr>
          <p:nvPr/>
        </p:nvSpPr>
        <p:spPr bwMode="auto">
          <a:xfrm>
            <a:off x="6572250" y="5091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4590" name="Tekstvak 14"/>
          <p:cNvSpPr txBox="1">
            <a:spLocks noChangeArrowheads="1"/>
          </p:cNvSpPr>
          <p:nvPr/>
        </p:nvSpPr>
        <p:spPr bwMode="auto">
          <a:xfrm>
            <a:off x="2500313" y="57340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4591" name="Tekstvak 15"/>
          <p:cNvSpPr txBox="1">
            <a:spLocks noChangeArrowheads="1"/>
          </p:cNvSpPr>
          <p:nvPr/>
        </p:nvSpPr>
        <p:spPr bwMode="auto">
          <a:xfrm>
            <a:off x="7000875" y="2662238"/>
            <a:ext cx="1366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4592" name="Tekstvak 16"/>
          <p:cNvSpPr txBox="1">
            <a:spLocks noChangeArrowheads="1"/>
          </p:cNvSpPr>
          <p:nvPr/>
        </p:nvSpPr>
        <p:spPr bwMode="auto">
          <a:xfrm>
            <a:off x="7000875" y="39481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4593" name="Tekstvak 17"/>
          <p:cNvSpPr txBox="1">
            <a:spLocks noChangeArrowheads="1"/>
          </p:cNvSpPr>
          <p:nvPr/>
        </p:nvSpPr>
        <p:spPr bwMode="auto">
          <a:xfrm>
            <a:off x="5286375" y="5715000"/>
            <a:ext cx="1285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24594" name="Tijdelijke aanduiding voor voettekst 3"/>
          <p:cNvSpPr txBox="1">
            <a:spLocks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843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VERMIJDING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4596" name="Text Box 12"/>
          <p:cNvSpPr txBox="1">
            <a:spLocks noChangeArrowheads="1"/>
          </p:cNvSpPr>
          <p:nvPr/>
        </p:nvSpPr>
        <p:spPr bwMode="auto">
          <a:xfrm>
            <a:off x="2071688" y="3006725"/>
            <a:ext cx="1638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000" b="1">
                <a:solidFill>
                  <a:schemeClr val="bg1"/>
                </a:solidFill>
                <a:latin typeface="Comic Sans MS" pitchFamily="66" charset="0"/>
              </a:rPr>
              <a:t>AFHANKE-LIJKHEID</a:t>
            </a:r>
            <a:endParaRPr lang="en-GB" sz="20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597" name="Text Box 13"/>
          <p:cNvSpPr txBox="1">
            <a:spLocks noChangeArrowheads="1"/>
          </p:cNvSpPr>
          <p:nvPr/>
        </p:nvSpPr>
        <p:spPr bwMode="auto">
          <a:xfrm>
            <a:off x="3714750" y="1671638"/>
            <a:ext cx="1676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000" b="1">
                <a:solidFill>
                  <a:schemeClr val="bg1"/>
                </a:solidFill>
                <a:latin typeface="Comic Sans MS" pitchFamily="66" charset="0"/>
              </a:rPr>
              <a:t>VERVELING</a:t>
            </a:r>
            <a:endParaRPr lang="en-GB" sz="20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598" name="Text Box 15"/>
          <p:cNvSpPr txBox="1">
            <a:spLocks noChangeArrowheads="1"/>
          </p:cNvSpPr>
          <p:nvPr/>
        </p:nvSpPr>
        <p:spPr bwMode="auto">
          <a:xfrm>
            <a:off x="3429000" y="2955925"/>
            <a:ext cx="228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latin typeface="Comic Sans MS" pitchFamily="66" charset="0"/>
              </a:rPr>
              <a:t>VERANDERING, KONKLIKTEN, COMPLICATIES</a:t>
            </a:r>
            <a:endParaRPr lang="en-GB" sz="1600" b="1">
              <a:latin typeface="Comic Sans MS" pitchFamily="66" charset="0"/>
            </a:endParaRPr>
          </a:p>
        </p:txBody>
      </p:sp>
      <p:sp>
        <p:nvSpPr>
          <p:cNvPr id="24599" name="Text Box 14"/>
          <p:cNvSpPr txBox="1">
            <a:spLocks noChangeArrowheads="1"/>
          </p:cNvSpPr>
          <p:nvPr/>
        </p:nvSpPr>
        <p:spPr bwMode="auto">
          <a:xfrm>
            <a:off x="5162550" y="2955925"/>
            <a:ext cx="1981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SPONTA- NITEIT SPANNING  CHAOS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600" name="Text Box 16"/>
          <p:cNvSpPr txBox="1">
            <a:spLocks noChangeArrowheads="1"/>
          </p:cNvSpPr>
          <p:nvPr/>
        </p:nvSpPr>
        <p:spPr bwMode="auto">
          <a:xfrm>
            <a:off x="3586163" y="4714875"/>
            <a:ext cx="2057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000" b="1">
                <a:solidFill>
                  <a:schemeClr val="bg1"/>
                </a:solidFill>
                <a:latin typeface="Comic Sans MS" pitchFamily="66" charset="0"/>
              </a:rPr>
              <a:t>ZICH BLOOT GEVEN</a:t>
            </a:r>
            <a:endParaRPr lang="en-GB" sz="2000" b="1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5603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346F9F-9A6C-4600-92F6-60D0A805A71B}" type="slidenum">
              <a:rPr lang="en-US" smtClean="0"/>
              <a:pPr/>
              <a:t>23</a:t>
            </a:fld>
            <a:endParaRPr lang="en-US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1057275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ijdelijke aanduiding voor voettekst 1"/>
          <p:cNvSpPr txBox="1">
            <a:spLocks/>
          </p:cNvSpPr>
          <p:nvPr/>
        </p:nvSpPr>
        <p:spPr bwMode="auto">
          <a:xfrm>
            <a:off x="3124200" y="63293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25606" name="Tekstvak 4"/>
          <p:cNvSpPr txBox="1">
            <a:spLocks noChangeArrowheads="1"/>
          </p:cNvSpPr>
          <p:nvPr/>
        </p:nvSpPr>
        <p:spPr bwMode="auto">
          <a:xfrm>
            <a:off x="1214438" y="5153025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(HER)KENNEN                VAN MISSIE</a:t>
            </a:r>
          </a:p>
        </p:txBody>
      </p:sp>
      <p:sp>
        <p:nvSpPr>
          <p:cNvPr id="25607" name="Tekstvak 7"/>
          <p:cNvSpPr txBox="1">
            <a:spLocks noChangeArrowheads="1"/>
          </p:cNvSpPr>
          <p:nvPr/>
        </p:nvSpPr>
        <p:spPr bwMode="auto">
          <a:xfrm>
            <a:off x="5072063" y="866775"/>
            <a:ext cx="1500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PLANNING</a:t>
            </a:r>
          </a:p>
        </p:txBody>
      </p:sp>
      <p:sp>
        <p:nvSpPr>
          <p:cNvPr id="25608" name="Tekstvak 8"/>
          <p:cNvSpPr txBox="1">
            <a:spLocks noChangeArrowheads="1"/>
          </p:cNvSpPr>
          <p:nvPr/>
        </p:nvSpPr>
        <p:spPr bwMode="auto">
          <a:xfrm>
            <a:off x="2571750" y="866775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MARKETING</a:t>
            </a:r>
          </a:p>
        </p:txBody>
      </p:sp>
      <p:sp>
        <p:nvSpPr>
          <p:cNvPr id="25609" name="Tekstvak 9"/>
          <p:cNvSpPr txBox="1">
            <a:spLocks noChangeArrowheads="1"/>
          </p:cNvSpPr>
          <p:nvPr/>
        </p:nvSpPr>
        <p:spPr bwMode="auto">
          <a:xfrm>
            <a:off x="571500" y="1652588"/>
            <a:ext cx="2071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PR &amp; NETWERKEN</a:t>
            </a:r>
          </a:p>
        </p:txBody>
      </p:sp>
      <p:sp>
        <p:nvSpPr>
          <p:cNvPr id="25610" name="Tekstvak 10"/>
          <p:cNvSpPr txBox="1">
            <a:spLocks noChangeArrowheads="1"/>
          </p:cNvSpPr>
          <p:nvPr/>
        </p:nvSpPr>
        <p:spPr bwMode="auto">
          <a:xfrm>
            <a:off x="428625" y="2814638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 VERTROUWEN</a:t>
            </a:r>
          </a:p>
        </p:txBody>
      </p:sp>
      <p:sp>
        <p:nvSpPr>
          <p:cNvPr id="25611" name="Tekstvak 11"/>
          <p:cNvSpPr txBox="1">
            <a:spLocks noChangeArrowheads="1"/>
          </p:cNvSpPr>
          <p:nvPr/>
        </p:nvSpPr>
        <p:spPr bwMode="auto">
          <a:xfrm>
            <a:off x="1428750" y="4081463"/>
            <a:ext cx="928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 VISIE </a:t>
            </a:r>
          </a:p>
        </p:txBody>
      </p:sp>
      <p:sp>
        <p:nvSpPr>
          <p:cNvPr id="25612" name="Tekstvak 12"/>
          <p:cNvSpPr txBox="1">
            <a:spLocks noChangeArrowheads="1"/>
          </p:cNvSpPr>
          <p:nvPr/>
        </p:nvSpPr>
        <p:spPr bwMode="auto">
          <a:xfrm>
            <a:off x="6429375" y="1528763"/>
            <a:ext cx="2071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BESLUITEN</a:t>
            </a:r>
          </a:p>
        </p:txBody>
      </p:sp>
      <p:sp>
        <p:nvSpPr>
          <p:cNvPr id="25613" name="Tekstvak 13"/>
          <p:cNvSpPr txBox="1">
            <a:spLocks noChangeArrowheads="1"/>
          </p:cNvSpPr>
          <p:nvPr/>
        </p:nvSpPr>
        <p:spPr bwMode="auto">
          <a:xfrm>
            <a:off x="6572250" y="51720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OOGSTEN</a:t>
            </a:r>
          </a:p>
        </p:txBody>
      </p:sp>
      <p:sp>
        <p:nvSpPr>
          <p:cNvPr id="25614" name="Tekstvak 14"/>
          <p:cNvSpPr txBox="1">
            <a:spLocks noChangeArrowheads="1"/>
          </p:cNvSpPr>
          <p:nvPr/>
        </p:nvSpPr>
        <p:spPr bwMode="auto">
          <a:xfrm>
            <a:off x="2500313" y="5815013"/>
            <a:ext cx="1714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ONTSPANNEN</a:t>
            </a:r>
          </a:p>
        </p:txBody>
      </p:sp>
      <p:sp>
        <p:nvSpPr>
          <p:cNvPr id="25615" name="Tekstvak 15"/>
          <p:cNvSpPr txBox="1">
            <a:spLocks noChangeArrowheads="1"/>
          </p:cNvSpPr>
          <p:nvPr/>
        </p:nvSpPr>
        <p:spPr bwMode="auto">
          <a:xfrm>
            <a:off x="7000875" y="2743200"/>
            <a:ext cx="1366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HANDELEN</a:t>
            </a:r>
          </a:p>
        </p:txBody>
      </p:sp>
      <p:sp>
        <p:nvSpPr>
          <p:cNvPr id="25616" name="Tekstvak 16"/>
          <p:cNvSpPr txBox="1">
            <a:spLocks noChangeArrowheads="1"/>
          </p:cNvSpPr>
          <p:nvPr/>
        </p:nvSpPr>
        <p:spPr bwMode="auto">
          <a:xfrm>
            <a:off x="7000875" y="40290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DOORZETTEN</a:t>
            </a:r>
          </a:p>
        </p:txBody>
      </p:sp>
      <p:sp>
        <p:nvSpPr>
          <p:cNvPr id="25617" name="Tekstvak 17"/>
          <p:cNvSpPr txBox="1">
            <a:spLocks noChangeArrowheads="1"/>
          </p:cNvSpPr>
          <p:nvPr/>
        </p:nvSpPr>
        <p:spPr bwMode="auto">
          <a:xfrm>
            <a:off x="5286375" y="5795963"/>
            <a:ext cx="1285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BEZINNEN</a:t>
            </a:r>
          </a:p>
        </p:txBody>
      </p:sp>
      <p:sp>
        <p:nvSpPr>
          <p:cNvPr id="25618" name="Tijdelijke aanduiding voor voettekst 3"/>
          <p:cNvSpPr txBox="1">
            <a:spLocks/>
          </p:cNvSpPr>
          <p:nvPr/>
        </p:nvSpPr>
        <p:spPr bwMode="auto">
          <a:xfrm>
            <a:off x="3124200" y="63293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000"/>
              <a:t>(c) i-health 2005 all rights reserved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2843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nl-NL" sz="28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BEHOEFTE</a:t>
            </a:r>
            <a:endParaRPr lang="en-GB" sz="28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5620" name="Text Box 12"/>
          <p:cNvSpPr txBox="1">
            <a:spLocks noChangeArrowheads="1"/>
          </p:cNvSpPr>
          <p:nvPr/>
        </p:nvSpPr>
        <p:spPr bwMode="auto">
          <a:xfrm>
            <a:off x="2143125" y="2614613"/>
            <a:ext cx="1500188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DOELGE-RICHTE ACTIE, UITDA-GINGEN, PRESTEREN, WEDIJVE-REN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621" name="Text Box 13"/>
          <p:cNvSpPr txBox="1">
            <a:spLocks noChangeArrowheads="1"/>
          </p:cNvSpPr>
          <p:nvPr/>
        </p:nvSpPr>
        <p:spPr bwMode="auto">
          <a:xfrm>
            <a:off x="3357563" y="1412875"/>
            <a:ext cx="2500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2000" b="1">
                <a:solidFill>
                  <a:schemeClr val="bg1"/>
                </a:solidFill>
                <a:latin typeface="Comic Sans MS" pitchFamily="66" charset="0"/>
              </a:rPr>
              <a:t>HUMOR, PASSIE, ENTHOUSIASME, IMPONEREN</a:t>
            </a:r>
            <a:endParaRPr lang="en-GB" sz="20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622" name="Text Box 15"/>
          <p:cNvSpPr txBox="1">
            <a:spLocks noChangeArrowheads="1"/>
          </p:cNvSpPr>
          <p:nvPr/>
        </p:nvSpPr>
        <p:spPr bwMode="auto">
          <a:xfrm>
            <a:off x="3429000" y="2757488"/>
            <a:ext cx="21431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400" b="1">
                <a:latin typeface="Comic Sans MS" pitchFamily="66" charset="0"/>
              </a:rPr>
              <a:t>LOYALITEIT, VERBONDENHEID, PLICHTSBETRACH-TING SOCIALE ERKENNING, WELKOM EN NODIG ZIJN</a:t>
            </a:r>
            <a:endParaRPr lang="en-GB" sz="1400" b="1">
              <a:latin typeface="Comic Sans MS" pitchFamily="66" charset="0"/>
            </a:endParaRPr>
          </a:p>
        </p:txBody>
      </p:sp>
      <p:sp>
        <p:nvSpPr>
          <p:cNvPr id="25623" name="Text Box 14"/>
          <p:cNvSpPr txBox="1">
            <a:spLocks noChangeArrowheads="1"/>
          </p:cNvSpPr>
          <p:nvPr/>
        </p:nvSpPr>
        <p:spPr bwMode="auto">
          <a:xfrm>
            <a:off x="5376863" y="2819400"/>
            <a:ext cx="1838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DISCIPLINE, ORDE, HELDERHEID, RECHTVAAR-DIGHEID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624" name="Text Box 16"/>
          <p:cNvSpPr txBox="1">
            <a:spLocks noChangeArrowheads="1"/>
          </p:cNvSpPr>
          <p:nvPr/>
        </p:nvSpPr>
        <p:spPr bwMode="auto">
          <a:xfrm>
            <a:off x="3357563" y="4533900"/>
            <a:ext cx="2571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1600" b="1">
                <a:solidFill>
                  <a:schemeClr val="bg1"/>
                </a:solidFill>
                <a:latin typeface="Comic Sans MS" pitchFamily="66" charset="0"/>
              </a:rPr>
              <a:t>VEILIGHEID EN BESCHERMING IN ANONYMITEIT, DE DIEPERE WAARHEID DER DINGEN</a:t>
            </a:r>
            <a:endParaRPr lang="en-GB" sz="1600" b="1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jdelijke aanduiding voor voettekst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(c) i-health 2005 all rights reserved</a:t>
            </a:r>
          </a:p>
        </p:txBody>
      </p:sp>
      <p:sp>
        <p:nvSpPr>
          <p:cNvPr id="26627" name="Tijdelijke aanduiding voor dianumm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799BCB-F674-4B76-8544-2A9F26FFA8FA}" type="slidenum">
              <a:rPr lang="en-US" smtClean="0"/>
              <a:pPr/>
              <a:t>24</a:t>
            </a:fld>
            <a:endParaRPr lang="en-US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450" y="1628775"/>
            <a:ext cx="49911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2143125" y="3330575"/>
            <a:ext cx="15763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sz="1400" b="1" dirty="0">
                <a:latin typeface="Comic Sans MS" pitchFamily="66" charset="0"/>
              </a:rPr>
              <a:t>AANSPREKEN OP PRESTA-TIES, DOELEN HALEN,WIN-NEN EN </a:t>
            </a:r>
            <a:r>
              <a:rPr lang="nl-NL" sz="1400" b="1" dirty="0">
                <a:latin typeface="Comic Sans MS" pitchFamily="66" charset="0"/>
              </a:rPr>
              <a:t>SCOREN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3429000" y="1903413"/>
            <a:ext cx="2286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sz="1400" b="1" dirty="0">
                <a:solidFill>
                  <a:schemeClr val="bg1"/>
                </a:solidFill>
                <a:latin typeface="Comic Sans MS" pitchFamily="66" charset="0"/>
              </a:rPr>
              <a:t>FYSIEKE EN SOCIALE AANDACHT GEVEN, STATUS, BELONING EN APPLAUS</a:t>
            </a:r>
            <a:endParaRPr lang="en-GB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643313" y="3359150"/>
            <a:ext cx="18573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sz="1400" b="1" dirty="0">
                <a:solidFill>
                  <a:srgbClr val="002060"/>
                </a:solidFill>
                <a:latin typeface="Comic Sans MS" pitchFamily="66" charset="0"/>
              </a:rPr>
              <a:t>RITME EN REGELMAAT GEVEN; </a:t>
            </a:r>
            <a:r>
              <a:rPr lang="en-GB" sz="1400" b="1" dirty="0">
                <a:solidFill>
                  <a:srgbClr val="002060"/>
                </a:solidFill>
                <a:latin typeface="Comic Sans MS" pitchFamily="66" charset="0"/>
              </a:rPr>
              <a:t> WARME EN HARMONIEUZE SFEER</a:t>
            </a:r>
            <a:endParaRPr lang="nl-NL" sz="1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353050" y="3100388"/>
            <a:ext cx="1719263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sz="1200" b="1" dirty="0">
                <a:solidFill>
                  <a:schemeClr val="bg1"/>
                </a:solidFill>
                <a:latin typeface="Comic Sans MS" pitchFamily="66" charset="0"/>
              </a:rPr>
              <a:t>EERLIJKE, CORRECTE NO NONSENSE BENADEREING</a:t>
            </a:r>
          </a:p>
          <a:p>
            <a:pPr algn="ctr">
              <a:spcBef>
                <a:spcPct val="50000"/>
              </a:spcBef>
              <a:defRPr/>
            </a:pPr>
            <a:r>
              <a:rPr lang="nl-NL" sz="1200" b="1" dirty="0">
                <a:solidFill>
                  <a:schemeClr val="bg1"/>
                </a:solidFill>
                <a:latin typeface="Comic Sans MS" pitchFamily="66" charset="0"/>
              </a:rPr>
              <a:t>SOCIALE AANMOEDIGING EN BEHEERSBARE STRUCTUREN </a:t>
            </a:r>
            <a:endParaRPr lang="en-GB" sz="1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3500438" y="5172075"/>
            <a:ext cx="2286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sz="1200" b="1" dirty="0">
                <a:solidFill>
                  <a:srgbClr val="FFFFFF"/>
                </a:solidFill>
                <a:latin typeface="Comic Sans MS" pitchFamily="66" charset="0"/>
              </a:rPr>
              <a:t>FYSIEK EN EMOTIONEEL RUIMTE GEVEN </a:t>
            </a:r>
          </a:p>
          <a:p>
            <a:pPr algn="ctr">
              <a:spcBef>
                <a:spcPct val="50000"/>
              </a:spcBef>
              <a:defRPr/>
            </a:pPr>
            <a:r>
              <a:rPr lang="nl-NL" sz="1200" b="1" dirty="0">
                <a:solidFill>
                  <a:srgbClr val="FFFFFF"/>
                </a:solidFill>
                <a:latin typeface="Comic Sans MS" pitchFamily="66" charset="0"/>
              </a:rPr>
              <a:t> WINNEN VAN VERTROUWEN, GEEN DRUK UITOEFENEN</a:t>
            </a:r>
            <a:endParaRPr lang="en-GB" sz="12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6634" name="Text Box 22"/>
          <p:cNvSpPr txBox="1">
            <a:spLocks noChangeArrowheads="1"/>
          </p:cNvSpPr>
          <p:nvPr/>
        </p:nvSpPr>
        <p:spPr bwMode="auto">
          <a:xfrm>
            <a:off x="228600" y="76200"/>
            <a:ext cx="87725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rgbClr val="FF6600"/>
                </a:solidFill>
                <a:latin typeface="Comic Sans MS" pitchFamily="66" charset="0"/>
              </a:rPr>
              <a:t>Hoe haal je het beste uit de medewerker</a:t>
            </a:r>
          </a:p>
          <a:p>
            <a:pPr algn="ctr"/>
            <a:r>
              <a:rPr lang="en-GB" sz="2800" b="1">
                <a:solidFill>
                  <a:srgbClr val="FF6600"/>
                </a:solidFill>
                <a:latin typeface="Comic Sans MS" pitchFamily="66" charset="0"/>
              </a:rPr>
              <a:t>per type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veau">
  <a:themeElements>
    <a:clrScheme name="Niveau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Niveau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iveau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4773</TotalTime>
  <Words>1181</Words>
  <Application>Microsoft Office PowerPoint</Application>
  <PresentationFormat>Diavoorstelling (4:3)</PresentationFormat>
  <Paragraphs>389</Paragraphs>
  <Slides>24</Slides>
  <Notes>10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5</vt:i4>
      </vt:variant>
      <vt:variant>
        <vt:lpstr>Diatitels</vt:lpstr>
      </vt:variant>
      <vt:variant>
        <vt:i4>24</vt:i4>
      </vt:variant>
    </vt:vector>
  </HeadingPairs>
  <TitlesOfParts>
    <vt:vector size="37" baseType="lpstr">
      <vt:lpstr>Verdana</vt:lpstr>
      <vt:lpstr>Arial</vt:lpstr>
      <vt:lpstr>Garamond</vt:lpstr>
      <vt:lpstr>Wingdings</vt:lpstr>
      <vt:lpstr>Times New Roman</vt:lpstr>
      <vt:lpstr>Comic Sans MS</vt:lpstr>
      <vt:lpstr>Symbol</vt:lpstr>
      <vt:lpstr>Niveau</vt:lpstr>
      <vt:lpstr>Photoshop.Image.5</vt:lpstr>
      <vt:lpstr>Microsoft Photo Editor 3.0 Photo</vt:lpstr>
      <vt:lpstr>Bitmap-afbeelding</vt:lpstr>
      <vt:lpstr>Microsoft Word-document</vt:lpstr>
      <vt:lpstr>Bitmapafbeelding</vt:lpstr>
      <vt:lpstr>Spelen met de 5 elementen</vt:lpstr>
      <vt:lpstr>DOEL VAN DEZE PRESENTATIE:      leren kennen van eigen en elkaars natuurlijke “gebruiksaanwijzing”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  <vt:lpstr>Dia 19</vt:lpstr>
      <vt:lpstr>Dia 20</vt:lpstr>
      <vt:lpstr>Dia 21</vt:lpstr>
      <vt:lpstr>Dia 22</vt:lpstr>
      <vt:lpstr>Dia 23</vt:lpstr>
      <vt:lpstr>Dia 24</vt:lpstr>
    </vt:vector>
  </TitlesOfParts>
  <Company>i-health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Traditional Chinese Medicine (TCM)</dc:title>
  <dc:creator>Henk</dc:creator>
  <cp:lastModifiedBy>Mauk</cp:lastModifiedBy>
  <cp:revision>167</cp:revision>
  <dcterms:created xsi:type="dcterms:W3CDTF">2005-08-04T05:01:13Z</dcterms:created>
  <dcterms:modified xsi:type="dcterms:W3CDTF">2008-03-21T15:19:10Z</dcterms:modified>
</cp:coreProperties>
</file>