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1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74346" autoAdjust="0"/>
  </p:normalViewPr>
  <p:slideViewPr>
    <p:cSldViewPr>
      <p:cViewPr varScale="1">
        <p:scale>
          <a:sx n="97" d="100"/>
          <a:sy n="97" d="100"/>
        </p:scale>
        <p:origin x="16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2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B491E-0BFF-9748-83BC-729AFE9B8433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235F5-BCC5-7B43-BCBB-205C4079220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B932D-FA55-434B-9AE8-8B006AEA2EAF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DA81E-C396-4A6D-A70A-39C3788CA7F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073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None/>
            </a:pPr>
            <a:r>
              <a:rPr lang="nl-NL" dirty="0"/>
              <a:t>Graag wil ik u vertellen welke</a:t>
            </a:r>
            <a:r>
              <a:rPr lang="nl-NL" baseline="0" dirty="0"/>
              <a:t> meerwaarde</a:t>
            </a:r>
            <a:r>
              <a:rPr lang="nl-NL" dirty="0"/>
              <a:t> </a:t>
            </a:r>
            <a:r>
              <a:rPr lang="nl-NL" dirty="0" err="1"/>
              <a:t>Raymedy</a:t>
            </a:r>
            <a:r>
              <a:rPr lang="nl-NL" dirty="0"/>
              <a:t> aan uw leven kan toevoegen.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0447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4341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6401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037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229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7636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3746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7349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6879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4825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9888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5581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318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327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6472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243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6143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70743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42794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0560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A81E-C396-4A6D-A70A-39C3788CA7FD}" type="slidenum">
              <a:rPr lang="nl-NL" smtClean="0"/>
              <a:pPr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3023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621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585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6605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4950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7308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714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148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602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420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836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917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F629A-75B8-43AB-BFCA-7807AE2839F0}" type="datetimeFigureOut">
              <a:rPr lang="nl-NL" smtClean="0"/>
              <a:pPr/>
              <a:t>4-6-2020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553EA-539C-4E4C-9C78-F1B51D1BEB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9818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layer.slideplayer.com/14/4447058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 descr="Schermafbeelding 2019-01-04 om 14.38.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052332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0" y="5105400"/>
            <a:ext cx="9144000" cy="1143000"/>
          </a:xfrm>
        </p:spPr>
        <p:txBody>
          <a:bodyPr>
            <a:normAutofit/>
          </a:bodyPr>
          <a:lstStyle/>
          <a:p>
            <a:r>
              <a:rPr lang="nl-NL" sz="3200" dirty="0" err="1"/>
              <a:t>Immunity</a:t>
            </a:r>
            <a:r>
              <a:rPr lang="nl-NL" sz="3200" dirty="0"/>
              <a:t> </a:t>
            </a:r>
            <a:r>
              <a:rPr lang="nl-NL" sz="3200" dirty="0" err="1"/>
              <a:t>from</a:t>
            </a:r>
            <a:r>
              <a:rPr lang="nl-NL" sz="3200" dirty="0"/>
              <a:t> </a:t>
            </a:r>
            <a:r>
              <a:rPr lang="nl-NL" sz="3200" dirty="0" err="1"/>
              <a:t>antibodies</a:t>
            </a:r>
            <a:endParaRPr lang="nl-NL" sz="320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7F9F46E-EA45-4EF7-A4B1-502BB3CEFB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4885" y="2957512"/>
            <a:ext cx="464820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44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c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629576B-CC05-4570-9F9A-D2F01ED98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72078"/>
            <a:ext cx="9144000" cy="131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9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Objectives</a:t>
            </a:r>
            <a:r>
              <a:rPr lang="nl-NL" sz="2800" dirty="0">
                <a:solidFill>
                  <a:srgbClr val="0070C0"/>
                </a:solidFill>
              </a:rPr>
              <a:t> of </a:t>
            </a:r>
            <a:r>
              <a:rPr lang="nl-NL" sz="2800" dirty="0" err="1">
                <a:solidFill>
                  <a:srgbClr val="0070C0"/>
                </a:solidFill>
              </a:rPr>
              <a:t>this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webinar</a:t>
            </a:r>
            <a:endParaRPr lang="nl-NL" sz="2800" dirty="0">
              <a:solidFill>
                <a:srgbClr val="0070C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5EB3BE5-C055-4BB4-89FD-953492D33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664" y="1700808"/>
            <a:ext cx="6552728" cy="451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483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1A6B3B8D-854A-4A3F-A6F0-CE8833D72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28774"/>
            <a:ext cx="9144000" cy="420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79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c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0138223-AABC-4E35-993E-1DD447702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4000" y="0"/>
            <a:ext cx="9308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6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Activation</a:t>
            </a:r>
            <a:r>
              <a:rPr lang="nl-NL" sz="2800" dirty="0">
                <a:solidFill>
                  <a:srgbClr val="0070C0"/>
                </a:solidFill>
              </a:rPr>
              <a:t> of B </a:t>
            </a:r>
            <a:r>
              <a:rPr lang="nl-NL" sz="2800" dirty="0" err="1">
                <a:solidFill>
                  <a:srgbClr val="0070C0"/>
                </a:solidFill>
              </a:rPr>
              <a:t>cells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by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antigens</a:t>
            </a:r>
            <a:endParaRPr lang="nl-NL" sz="2800" dirty="0">
              <a:solidFill>
                <a:srgbClr val="0070C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79F7BDE-A5F6-443A-971B-00C2593BAB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7120" y="1844824"/>
            <a:ext cx="7153855" cy="418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39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c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CC904EB-3D58-4566-AA11-7AA5F4085B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754"/>
            <a:ext cx="9144000" cy="680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1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Clonal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selection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and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clonal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proliferation</a:t>
            </a:r>
            <a:endParaRPr lang="nl-NL" sz="2800" dirty="0">
              <a:solidFill>
                <a:srgbClr val="0070C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747C9FE-6E5A-42DB-8D98-5B6A13FE7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664" y="1604137"/>
            <a:ext cx="5021586" cy="462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090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T-independent </a:t>
            </a:r>
            <a:r>
              <a:rPr lang="nl-NL" sz="2800" dirty="0" err="1">
                <a:solidFill>
                  <a:srgbClr val="0070C0"/>
                </a:solidFill>
              </a:rPr>
              <a:t>antigens</a:t>
            </a:r>
            <a:endParaRPr lang="nl-NL" sz="2800" dirty="0">
              <a:solidFill>
                <a:srgbClr val="0070C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947FE12-8E31-4080-BF83-0F97AF893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8724" y="1937347"/>
            <a:ext cx="6531668" cy="408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9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Antibodies</a:t>
            </a:r>
            <a:endParaRPr lang="nl-NL" sz="2800" dirty="0">
              <a:solidFill>
                <a:srgbClr val="0070C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FA6CD4A-52C4-4F1F-85C9-3BE9648B78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664" y="1852697"/>
            <a:ext cx="7181202" cy="396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93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Protective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functions</a:t>
            </a:r>
            <a:r>
              <a:rPr lang="nl-NL" sz="2800" dirty="0">
                <a:solidFill>
                  <a:srgbClr val="0070C0"/>
                </a:solidFill>
              </a:rPr>
              <a:t> of </a:t>
            </a:r>
            <a:r>
              <a:rPr lang="nl-NL" sz="2800" dirty="0" err="1">
                <a:solidFill>
                  <a:srgbClr val="0070C0"/>
                </a:solidFill>
              </a:rPr>
              <a:t>antibodies</a:t>
            </a:r>
            <a:endParaRPr lang="nl-NL" sz="2800" dirty="0">
              <a:solidFill>
                <a:srgbClr val="0070C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8C988BC-BB76-4F07-8EB0-823234091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1904" y="1508797"/>
            <a:ext cx="7164288" cy="493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4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Electron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micrographs</a:t>
            </a:r>
            <a:r>
              <a:rPr lang="nl-NL" sz="2800" dirty="0">
                <a:solidFill>
                  <a:srgbClr val="0070C0"/>
                </a:solidFill>
              </a:rPr>
              <a:t> of </a:t>
            </a:r>
            <a:r>
              <a:rPr lang="nl-NL" sz="2800" dirty="0" err="1">
                <a:solidFill>
                  <a:srgbClr val="0070C0"/>
                </a:solidFill>
              </a:rPr>
              <a:t>the</a:t>
            </a:r>
            <a:r>
              <a:rPr lang="nl-NL" sz="2800" dirty="0">
                <a:solidFill>
                  <a:srgbClr val="0070C0"/>
                </a:solidFill>
              </a:rPr>
              <a:t> effect of </a:t>
            </a:r>
            <a:r>
              <a:rPr lang="nl-NL" sz="2800" dirty="0" err="1">
                <a:solidFill>
                  <a:srgbClr val="0070C0"/>
                </a:solidFill>
              </a:rPr>
              <a:t>antibodies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and</a:t>
            </a:r>
            <a:r>
              <a:rPr lang="nl-NL" sz="2800" dirty="0">
                <a:solidFill>
                  <a:srgbClr val="0070C0"/>
                </a:solidFill>
              </a:rPr>
              <a:t> complement </a:t>
            </a:r>
            <a:r>
              <a:rPr lang="nl-NL" sz="2800" dirty="0" err="1">
                <a:solidFill>
                  <a:srgbClr val="0070C0"/>
                </a:solidFill>
              </a:rPr>
              <a:t>upon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bacteria</a:t>
            </a:r>
            <a:endParaRPr lang="nl-NL" sz="2800" dirty="0">
              <a:solidFill>
                <a:srgbClr val="0070C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6EA6559-E0F8-46DD-86BA-6D75842342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912" y="2492896"/>
            <a:ext cx="6156176" cy="360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3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Antibody </a:t>
            </a:r>
            <a:r>
              <a:rPr lang="nl-NL" sz="2800" dirty="0" err="1">
                <a:solidFill>
                  <a:srgbClr val="0070C0"/>
                </a:solidFill>
              </a:rPr>
              <a:t>structure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and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functions</a:t>
            </a:r>
            <a:endParaRPr lang="nl-NL" sz="2800" dirty="0">
              <a:solidFill>
                <a:srgbClr val="0070C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8A9B757-6E78-4A0A-AA20-3A50ADF34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1772816"/>
            <a:ext cx="6934703" cy="422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79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c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20648A3-EB71-4890-8B69-E215C8103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0384"/>
            <a:ext cx="9144000" cy="519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92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c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310909D-C138-42A6-8DAD-47B150060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0891"/>
            <a:ext cx="9144000" cy="655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49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Functions</a:t>
            </a:r>
            <a:r>
              <a:rPr lang="nl-NL" sz="2800" dirty="0">
                <a:solidFill>
                  <a:srgbClr val="0070C0"/>
                </a:solidFill>
              </a:rPr>
              <a:t> of </a:t>
            </a:r>
            <a:r>
              <a:rPr lang="nl-NL" sz="2800" dirty="0" err="1">
                <a:solidFill>
                  <a:srgbClr val="0070C0"/>
                </a:solidFill>
              </a:rPr>
              <a:t>Antibodies</a:t>
            </a:r>
            <a:endParaRPr lang="nl-NL" sz="2800" dirty="0">
              <a:solidFill>
                <a:srgbClr val="0070C0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3BEDF39-A1E7-4807-9600-E44059D0FB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0183" y="1991688"/>
            <a:ext cx="7617891" cy="431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92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Primary</a:t>
            </a:r>
            <a:r>
              <a:rPr lang="nl-NL" sz="2800" dirty="0">
                <a:solidFill>
                  <a:srgbClr val="0070C0"/>
                </a:solidFill>
              </a:rPr>
              <a:t> &amp; </a:t>
            </a:r>
            <a:r>
              <a:rPr lang="nl-NL" sz="2800" dirty="0" err="1">
                <a:solidFill>
                  <a:srgbClr val="0070C0"/>
                </a:solidFill>
              </a:rPr>
              <a:t>Secondary</a:t>
            </a:r>
            <a:r>
              <a:rPr lang="nl-NL" sz="2800" dirty="0">
                <a:solidFill>
                  <a:srgbClr val="0070C0"/>
                </a:solidFill>
              </a:rPr>
              <a:t> immune responses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2280F53-85D5-4635-BFFD-83BA09B792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656" y="2022512"/>
            <a:ext cx="7758748" cy="363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57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115616" y="1052736"/>
            <a:ext cx="698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Concentration</a:t>
            </a:r>
            <a:r>
              <a:rPr lang="nl-NL" sz="2800" dirty="0">
                <a:solidFill>
                  <a:srgbClr val="0070C0"/>
                </a:solidFill>
              </a:rPr>
              <a:t> &amp; type of antibody in </a:t>
            </a:r>
            <a:r>
              <a:rPr lang="nl-NL" sz="2800" dirty="0" err="1">
                <a:solidFill>
                  <a:srgbClr val="0070C0"/>
                </a:solidFill>
              </a:rPr>
              <a:t>primary</a:t>
            </a:r>
            <a:r>
              <a:rPr lang="nl-NL" sz="2800" dirty="0">
                <a:solidFill>
                  <a:srgbClr val="0070C0"/>
                </a:solidFill>
              </a:rPr>
              <a:t> &amp;   	    </a:t>
            </a:r>
            <a:r>
              <a:rPr lang="nl-NL" sz="2800" dirty="0" err="1">
                <a:solidFill>
                  <a:srgbClr val="0070C0"/>
                </a:solidFill>
              </a:rPr>
              <a:t>secondary</a:t>
            </a:r>
            <a:r>
              <a:rPr lang="nl-NL" sz="2800" dirty="0">
                <a:solidFill>
                  <a:srgbClr val="0070C0"/>
                </a:solidFill>
              </a:rPr>
              <a:t> immune responses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B93BB0C-AF33-4550-B532-8755280974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2883" y="1700808"/>
            <a:ext cx="7062329" cy="466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17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Comparison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between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primary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and</a:t>
            </a:r>
            <a:r>
              <a:rPr lang="nl-NL" sz="2800" dirty="0">
                <a:solidFill>
                  <a:srgbClr val="0070C0"/>
                </a:solidFill>
              </a:rPr>
              <a:t> </a:t>
            </a:r>
            <a:r>
              <a:rPr lang="nl-NL" sz="2800" dirty="0" err="1">
                <a:solidFill>
                  <a:srgbClr val="0070C0"/>
                </a:solidFill>
              </a:rPr>
              <a:t>secondary</a:t>
            </a:r>
            <a:r>
              <a:rPr lang="nl-NL" sz="2800" dirty="0">
                <a:solidFill>
                  <a:srgbClr val="0070C0"/>
                </a:solidFill>
              </a:rPr>
              <a:t>  	                    responses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B98D6F6-A055-4614-A1D3-C275B5619B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9" y="2168717"/>
            <a:ext cx="9144000" cy="411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610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331640" y="105273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 Summary: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23E2DD1-31D0-489A-816C-EC503B8AC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1608460"/>
            <a:ext cx="7683291" cy="480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75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453"/>
            <a:ext cx="1152128" cy="49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" y="6442180"/>
            <a:ext cx="9124950" cy="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C2F9F0-FF3F-4EEF-8A73-0519A4CF94F4}"/>
              </a:ext>
            </a:extLst>
          </p:cNvPr>
          <p:cNvSpPr txBox="1"/>
          <p:nvPr/>
        </p:nvSpPr>
        <p:spPr>
          <a:xfrm>
            <a:off x="1619672" y="2712158"/>
            <a:ext cx="67687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>
                <a:hlinkClick r:id="rId5"/>
              </a:rPr>
              <a:t>Source: </a:t>
            </a:r>
            <a:endParaRPr lang="nl-NL" sz="2800" dirty="0">
              <a:hlinkClick r:id="rId5"/>
            </a:endParaRPr>
          </a:p>
          <a:p>
            <a:endParaRPr lang="nl-NL" sz="2800" dirty="0">
              <a:hlinkClick r:id="rId5"/>
            </a:endParaRPr>
          </a:p>
          <a:p>
            <a:r>
              <a:rPr lang="nl-NL" sz="2800" dirty="0">
                <a:hlinkClick r:id="rId5"/>
              </a:rPr>
              <a:t>https://player.slideplayer.com/14/4447058/#</a:t>
            </a:r>
            <a:endParaRPr lang="nl-NL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03839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87880</TotalTime>
  <Words>141</Words>
  <Application>Microsoft Office PowerPoint</Application>
  <PresentationFormat>Diavoorstelling (4:3)</PresentationFormat>
  <Paragraphs>44</Paragraphs>
  <Slides>21</Slides>
  <Notes>21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4" baseType="lpstr">
      <vt:lpstr>Arial</vt:lpstr>
      <vt:lpstr>Calibri</vt:lpstr>
      <vt:lpstr>Kantoorthema</vt:lpstr>
      <vt:lpstr>Immunity from antibodies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Den Boer</dc:creator>
  <cp:lastModifiedBy>M Boer de</cp:lastModifiedBy>
  <cp:revision>209</cp:revision>
  <dcterms:created xsi:type="dcterms:W3CDTF">2019-03-08T12:07:45Z</dcterms:created>
  <dcterms:modified xsi:type="dcterms:W3CDTF">2020-06-04T18:02:32Z</dcterms:modified>
</cp:coreProperties>
</file>